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_rels/presentation.xml.rels" ContentType="application/vnd.openxmlformats-package.relationships+xml"/>
  <Override PartName="/ppt/media/image97.png" ContentType="image/png"/>
  <Override PartName="/ppt/media/image96.png" ContentType="image/png"/>
  <Override PartName="/ppt/media/image95.png" ContentType="image/png"/>
  <Override PartName="/ppt/media/image88.png" ContentType="image/png"/>
  <Override PartName="/ppt/media/image87.png" ContentType="image/png"/>
  <Override PartName="/ppt/media/image86.png" ContentType="image/png"/>
  <Override PartName="/ppt/media/image85.png" ContentType="image/png"/>
  <Override PartName="/ppt/media/image84.png" ContentType="image/png"/>
  <Override PartName="/ppt/media/image82.png" ContentType="image/png"/>
  <Override PartName="/ppt/media/image81.png" ContentType="image/png"/>
  <Override PartName="/ppt/media/image80.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1.png" ContentType="image/png"/>
  <Override PartName="/ppt/media/image50.png" ContentType="image/png"/>
  <Override PartName="/ppt/media/image49.png" ContentType="image/png"/>
  <Override PartName="/ppt/media/image48.png" ContentType="image/png"/>
  <Override PartName="/ppt/media/image21.png" ContentType="image/png"/>
  <Override PartName="/ppt/media/image56.png" ContentType="image/png"/>
  <Override PartName="/ppt/media/image6.png" ContentType="image/png"/>
  <Override PartName="/ppt/media/image79.png" ContentType="image/png"/>
  <Override PartName="/ppt/media/image20.png" ContentType="image/png"/>
  <Override PartName="/ppt/media/image55.png" ContentType="image/png"/>
  <Override PartName="/ppt/media/image5.png" ContentType="image/png"/>
  <Override PartName="/ppt/media/image94.png" ContentType="image/png"/>
  <Override PartName="/ppt/media/image19.png" ContentType="image/png"/>
  <Override PartName="/ppt/media/image93.png" ContentType="image/png"/>
  <Override PartName="/ppt/media/image18.png" ContentType="image/png"/>
  <Override PartName="/ppt/media/image92.png" ContentType="image/png"/>
  <Override PartName="/ppt/media/image17.png" ContentType="image/png"/>
  <Override PartName="/ppt/media/image91.png" ContentType="image/png"/>
  <Override PartName="/ppt/media/image16.png" ContentType="image/png"/>
  <Override PartName="/ppt/media/image90.png" ContentType="image/png"/>
  <Override PartName="/ppt/media/image15.png" ContentType="image/png"/>
  <Override PartName="/ppt/media/image14.png" ContentType="image/png"/>
  <Override PartName="/ppt/media/image13.png" ContentType="image/png"/>
  <Override PartName="/ppt/media/image12.png" ContentType="image/png"/>
  <Override PartName="/ppt/media/image54.png" ContentType="image/png"/>
  <Override PartName="/ppt/media/image4.png" ContentType="image/png"/>
  <Override PartName="/ppt/media/image39.png" ContentType="image/png"/>
  <Override PartName="/ppt/media/image23.png" ContentType="image/png"/>
  <Override PartName="/ppt/media/image58.png" ContentType="image/png"/>
  <Override PartName="/ppt/media/image8.png" ContentType="image/png"/>
  <Override PartName="/ppt/media/image53.png" ContentType="image/png"/>
  <Override PartName="/ppt/media/image3.png" ContentType="image/png"/>
  <Override PartName="/ppt/media/image38.png" ContentType="image/png"/>
  <Override PartName="/ppt/media/image83.png" ContentType="image/png"/>
  <Override PartName="/ppt/media/image1.jpeg" ContentType="image/jpeg"/>
  <Override PartName="/ppt/media/image41.png" ContentType="image/png"/>
  <Override PartName="/ppt/media/image11.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69.png" ContentType="image/png"/>
  <Override PartName="/ppt/media/image10.png" ContentType="image/png"/>
  <Override PartName="/ppt/media/image59.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8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40.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3240" y="6400800"/>
            <a:ext cx="1218816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1" name="Line 2"/>
          <p:cNvSpPr/>
          <p:nvPr/>
        </p:nvSpPr>
        <p:spPr>
          <a:xfrm>
            <a:off x="1193400" y="1897200"/>
            <a:ext cx="9966960" cy="0"/>
          </a:xfrm>
          <a:prstGeom prst="line">
            <a:avLst/>
          </a:prstGeom>
          <a:ln>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2" name="CustomShape 3"/>
          <p:cNvSpPr/>
          <p:nvPr/>
        </p:nvSpPr>
        <p:spPr>
          <a:xfrm>
            <a:off x="3240" y="6400800"/>
            <a:ext cx="1218816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3" name="Line 4"/>
          <p:cNvSpPr/>
          <p:nvPr/>
        </p:nvSpPr>
        <p:spPr>
          <a:xfrm>
            <a:off x="1207440" y="4474440"/>
            <a:ext cx="9875520" cy="0"/>
          </a:xfrm>
          <a:prstGeom prst="line">
            <a:avLst/>
          </a:prstGeom>
          <a:ln>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4" name="PlaceHolder 5"/>
          <p:cNvSpPr>
            <a:spLocks noGrp="1"/>
          </p:cNvSpPr>
          <p:nvPr>
            <p:ph type="title"/>
          </p:nvPr>
        </p:nvSpPr>
        <p:spPr>
          <a:xfrm>
            <a:off x="1097280" y="438840"/>
            <a:ext cx="10057680" cy="1145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5"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CustomShape 1"/>
          <p:cNvSpPr/>
          <p:nvPr/>
        </p:nvSpPr>
        <p:spPr>
          <a:xfrm>
            <a:off x="3240" y="6400800"/>
            <a:ext cx="1218816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43" name="Line 2"/>
          <p:cNvSpPr/>
          <p:nvPr/>
        </p:nvSpPr>
        <p:spPr>
          <a:xfrm>
            <a:off x="1193400" y="1897200"/>
            <a:ext cx="9966960" cy="0"/>
          </a:xfrm>
          <a:prstGeom prst="line">
            <a:avLst/>
          </a:prstGeom>
          <a:ln>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44" name="PlaceHolder 3"/>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hyperlink" Target="https://en.wikipedia.org/wiki/Optimization_(mathematics)" TargetMode="External"/><Relationship Id="rId2" Type="http://schemas.openxmlformats.org/officeDocument/2006/relationships/hyperlink" Target="https://en.wikipedia.org/wiki/Algorithm"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arxiv.org/abs/1508.06576" TargetMode="External"/><Relationship Id="rId2" Type="http://schemas.openxmlformats.org/officeDocument/2006/relationships/hyperlink" Target="http://openaccess.thecvf.com/content_cvpr_2016/papers/Gatys_Image_Style_Transfer_CVPR_2016_paper.pdf" TargetMode="External"/><Relationship Id="rId3" Type="http://schemas.openxmlformats.org/officeDocument/2006/relationships/hyperlink" Target="https://medium.com/data-science-group-iitr/artistic-style-transfer-with-convolutional-neural-network-7ce2476039fd" TargetMode="External"/><Relationship Id="rId4" Type="http://schemas.openxmlformats.org/officeDocument/2006/relationships/hyperlink" Target="https://arxiv.org/pdf/1412.6980.pdf" TargetMode="External"/><Relationship Id="rId5" Type="http://schemas.openxmlformats.org/officeDocument/2006/relationships/hyperlink" Target="http://curtis.ml.cmu.edu/w/courses/index.php/L-BFGS" TargetMode="External"/><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hyperlink" Target="http://openaccess.thecvf.com/content_cvpr_2016/papers/Gatys_Image_Style_Transfer_CVPR_2016_paper.pdf" TargetMode="External"/><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medium.com/data-science-group-iitr/artistic-style-transfer-with-convolutional-neural-network-7ce2476039fd" TargetMode="External"/><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82" name="Picture 3" descr=""/>
          <p:cNvPicPr/>
          <p:nvPr/>
        </p:nvPicPr>
        <p:blipFill>
          <a:blip r:embed="rId1"/>
          <a:srcRect l="0" t="0" r="-2" b="9248"/>
          <a:stretch/>
        </p:blipFill>
        <p:spPr>
          <a:xfrm>
            <a:off x="0" y="0"/>
            <a:ext cx="7556040" cy="6857280"/>
          </a:xfrm>
          <a:prstGeom prst="rect">
            <a:avLst/>
          </a:prstGeom>
          <a:ln>
            <a:noFill/>
          </a:ln>
        </p:spPr>
      </p:pic>
      <p:sp>
        <p:nvSpPr>
          <p:cNvPr id="83" name="CustomShape 1"/>
          <p:cNvSpPr/>
          <p:nvPr/>
        </p:nvSpPr>
        <p:spPr>
          <a:xfrm>
            <a:off x="7556760" y="0"/>
            <a:ext cx="4640760" cy="68572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84" name="CustomShape 2"/>
          <p:cNvSpPr/>
          <p:nvPr/>
        </p:nvSpPr>
        <p:spPr>
          <a:xfrm>
            <a:off x="8047800" y="640080"/>
            <a:ext cx="3658680" cy="2849760"/>
          </a:xfrm>
          <a:prstGeom prst="rect">
            <a:avLst/>
          </a:prstGeom>
          <a:noFill/>
          <a:ln>
            <a:noFill/>
          </a:ln>
        </p:spPr>
        <p:style>
          <a:lnRef idx="0"/>
          <a:fillRef idx="0"/>
          <a:effectRef idx="0"/>
          <a:fontRef idx="minor"/>
        </p:style>
        <p:txBody>
          <a:bodyPr lIns="90000" rIns="90000" tIns="45000" bIns="45000" anchor="b">
            <a:normAutofit/>
          </a:bodyPr>
          <a:p>
            <a:pPr>
              <a:lnSpc>
                <a:spcPct val="90000"/>
              </a:lnSpc>
            </a:pPr>
            <a:r>
              <a:rPr b="0" lang="en-US" sz="5400" spc="-52" strike="noStrike">
                <a:solidFill>
                  <a:srgbClr val="ffffff"/>
                </a:solidFill>
                <a:latin typeface="Tw Cen MT"/>
              </a:rPr>
              <a:t>Artistic Style Transfer</a:t>
            </a:r>
            <a:endParaRPr b="0" lang="en-US" sz="5400" spc="-1" strike="noStrike">
              <a:latin typeface="Arial"/>
            </a:endParaRPr>
          </a:p>
        </p:txBody>
      </p:sp>
      <p:sp>
        <p:nvSpPr>
          <p:cNvPr id="85" name="CustomShape 3"/>
          <p:cNvSpPr/>
          <p:nvPr/>
        </p:nvSpPr>
        <p:spPr>
          <a:xfrm>
            <a:off x="8047800" y="3812040"/>
            <a:ext cx="3658680" cy="1595880"/>
          </a:xfrm>
          <a:prstGeom prst="rect">
            <a:avLst/>
          </a:prstGeom>
          <a:noFill/>
          <a:ln>
            <a:noFill/>
          </a:ln>
        </p:spPr>
        <p:style>
          <a:lnRef idx="0"/>
          <a:fillRef idx="0"/>
          <a:effectRef idx="0"/>
          <a:fontRef idx="minor"/>
        </p:style>
        <p:txBody>
          <a:bodyPr lIns="90000" rIns="90000" tIns="45000" bIns="45000">
            <a:normAutofit/>
          </a:bodyPr>
          <a:p>
            <a:pPr>
              <a:lnSpc>
                <a:spcPct val="110000"/>
              </a:lnSpc>
              <a:spcBef>
                <a:spcPts val="1199"/>
              </a:spcBef>
              <a:spcAft>
                <a:spcPts val="201"/>
              </a:spcAft>
            </a:pPr>
            <a:r>
              <a:rPr b="0" lang="en-US" sz="1800" spc="197" strike="noStrike" cap="all">
                <a:solidFill>
                  <a:srgbClr val="ffffff"/>
                </a:solidFill>
                <a:latin typeface="Tw Cen MT"/>
              </a:rPr>
              <a:t>Cosimo Gonnelli, Connor Robetorye</a:t>
            </a:r>
            <a:endParaRPr b="0" lang="en-US" sz="1800" spc="-1" strike="noStrike">
              <a:latin typeface="Arial"/>
            </a:endParaRPr>
          </a:p>
        </p:txBody>
      </p:sp>
      <p:sp>
        <p:nvSpPr>
          <p:cNvPr id="86" name="Line 4"/>
          <p:cNvSpPr/>
          <p:nvPr/>
        </p:nvSpPr>
        <p:spPr>
          <a:xfrm>
            <a:off x="8185680" y="3651120"/>
            <a:ext cx="3383280" cy="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87" name="CustomShape 5"/>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82A73996-56B1-41D5-AD17-B2DF365AD4BF}"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PLAN</a:t>
            </a:r>
            <a:endParaRPr b="0" lang="en-US" sz="5400" spc="-1" strike="noStrike">
              <a:latin typeface="Arial"/>
            </a:endParaRPr>
          </a:p>
        </p:txBody>
      </p:sp>
      <p:sp>
        <p:nvSpPr>
          <p:cNvPr id="126" name="CustomShape 2"/>
          <p:cNvSpPr/>
          <p:nvPr/>
        </p:nvSpPr>
        <p:spPr>
          <a:xfrm>
            <a:off x="1097280" y="2108160"/>
            <a:ext cx="10057680" cy="3760200"/>
          </a:xfrm>
          <a:prstGeom prst="rect">
            <a:avLst/>
          </a:prstGeom>
          <a:noFill/>
          <a:ln>
            <a:noFill/>
          </a:ln>
        </p:spPr>
        <p:style>
          <a:lnRef idx="0"/>
          <a:fillRef idx="0"/>
          <a:effectRef idx="0"/>
          <a:fontRef idx="minor"/>
        </p:style>
        <p:txBody>
          <a:bodyPr lIns="0" rIns="0" tIns="45000" bIns="45000">
            <a:noAutofit/>
          </a:bodyPr>
          <a:p>
            <a:pPr marL="91440" indent="-90720">
              <a:lnSpc>
                <a:spcPct val="110000"/>
              </a:lnSpc>
              <a:spcBef>
                <a:spcPts val="1199"/>
              </a:spcBef>
              <a:spcAft>
                <a:spcPts val="201"/>
              </a:spcAft>
              <a:buClr>
                <a:srgbClr val="e77c29"/>
              </a:buClr>
              <a:buFont typeface="Arial"/>
              <a:buChar char="•"/>
            </a:pPr>
            <a:r>
              <a:rPr b="0" lang="en-US" sz="2300" spc="-1" strike="noStrike">
                <a:solidFill>
                  <a:srgbClr val="404040"/>
                </a:solidFill>
                <a:latin typeface="Tw Cen MT"/>
              </a:rPr>
              <a:t>Aspiration: Train a ML artistic model using different styles and algorithms</a:t>
            </a:r>
            <a:endParaRPr b="0" lang="en-US" sz="2300" spc="-1" strike="noStrike">
              <a:latin typeface="Arial"/>
            </a:endParaRPr>
          </a:p>
          <a:p>
            <a:pPr marL="91440" indent="-90720">
              <a:lnSpc>
                <a:spcPct val="110000"/>
              </a:lnSpc>
              <a:spcBef>
                <a:spcPts val="1199"/>
              </a:spcBef>
              <a:spcAft>
                <a:spcPts val="201"/>
              </a:spcAft>
              <a:buClr>
                <a:srgbClr val="e77c29"/>
              </a:buClr>
              <a:buFont typeface="Arial"/>
              <a:buChar char="•"/>
            </a:pPr>
            <a:r>
              <a:rPr b="0" lang="en-US" sz="2300" spc="-1" strike="noStrike">
                <a:solidFill>
                  <a:srgbClr val="404040"/>
                </a:solidFill>
                <a:latin typeface="Tw Cen MT"/>
              </a:rPr>
              <a:t>Investigate how image size affects run time, memory use and performance (loss):</a:t>
            </a:r>
            <a:endParaRPr b="0" lang="en-US" sz="2300" spc="-1" strike="noStrike">
              <a:latin typeface="Arial"/>
            </a:endParaRPr>
          </a:p>
          <a:p>
            <a:pPr lvl="1" marL="384120" indent="-182160">
              <a:lnSpc>
                <a:spcPct val="100000"/>
              </a:lnSpc>
              <a:spcBef>
                <a:spcPts val="201"/>
              </a:spcBef>
              <a:spcAft>
                <a:spcPts val="400"/>
              </a:spcAft>
              <a:buClr>
                <a:srgbClr val="404040"/>
              </a:buClr>
              <a:buFont typeface="Arial"/>
              <a:buChar char="•"/>
            </a:pPr>
            <a:r>
              <a:rPr b="0" lang="en-US" sz="2100" spc="-1" strike="noStrike">
                <a:solidFill>
                  <a:srgbClr val="404040"/>
                </a:solidFill>
                <a:latin typeface="Tw Cen MT"/>
              </a:rPr>
              <a:t>ADAM vs L-BFGS </a:t>
            </a:r>
            <a:endParaRPr b="0" lang="en-US" sz="2100" spc="-1" strike="noStrike">
              <a:latin typeface="Arial"/>
            </a:endParaRPr>
          </a:p>
          <a:p>
            <a:pPr lvl="1" marL="384120" indent="-182160">
              <a:lnSpc>
                <a:spcPct val="100000"/>
              </a:lnSpc>
              <a:spcBef>
                <a:spcPts val="201"/>
              </a:spcBef>
              <a:spcAft>
                <a:spcPts val="400"/>
              </a:spcAft>
              <a:buClr>
                <a:srgbClr val="404040"/>
              </a:buClr>
              <a:buFont typeface="Arial"/>
              <a:buChar char="•"/>
            </a:pPr>
            <a:r>
              <a:rPr b="0" lang="en-US" sz="2100" spc="-1" strike="noStrike">
                <a:solidFill>
                  <a:srgbClr val="404040"/>
                </a:solidFill>
                <a:latin typeface="Tw Cen MT"/>
              </a:rPr>
              <a:t>Investigate the effects of varying image content or style.</a:t>
            </a:r>
            <a:endParaRPr b="0" lang="en-US" sz="2100" spc="-1" strike="noStrike">
              <a:latin typeface="Arial"/>
            </a:endParaRPr>
          </a:p>
          <a:p>
            <a:pPr marL="91440" indent="-90720">
              <a:lnSpc>
                <a:spcPct val="110000"/>
              </a:lnSpc>
              <a:spcBef>
                <a:spcPts val="1199"/>
              </a:spcBef>
              <a:spcAft>
                <a:spcPts val="201"/>
              </a:spcAft>
              <a:buClr>
                <a:srgbClr val="e77c29"/>
              </a:buClr>
              <a:buFont typeface="Arial"/>
              <a:buChar char="•"/>
            </a:pPr>
            <a:r>
              <a:rPr b="0" lang="en-US" sz="2300" spc="-1" strike="noStrike">
                <a:solidFill>
                  <a:srgbClr val="404040"/>
                </a:solidFill>
                <a:latin typeface="Tw Cen MT"/>
              </a:rPr>
              <a:t>Compare results of the two algorithms</a:t>
            </a:r>
            <a:endParaRPr b="0" lang="en-US" sz="2300" spc="-1" strike="noStrike">
              <a:latin typeface="Arial"/>
            </a:endParaRPr>
          </a:p>
        </p:txBody>
      </p:sp>
      <p:sp>
        <p:nvSpPr>
          <p:cNvPr id="127"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75E3B1BC-726A-4CAA-8D14-ECCEC4EB0ACF}" type="slidenum">
              <a:rPr b="0" lang="en-US" sz="900" spc="-1" strike="noStrike">
                <a:solidFill>
                  <a:srgbClr val="ffffff"/>
                </a:solidFill>
                <a:latin typeface="Tw Cen MT"/>
              </a:rPr>
              <a:t>&lt;number&gt;</a:t>
            </a:fld>
            <a:endParaRPr b="0" lang="en-US" sz="900" spc="-1" strike="noStrike">
              <a:latin typeface="Arial"/>
            </a:endParaRPr>
          </a:p>
        </p:txBody>
      </p:sp>
      <p:sp>
        <p:nvSpPr>
          <p:cNvPr id="128" name="CustomShape 4"/>
          <p:cNvSpPr/>
          <p:nvPr/>
        </p:nvSpPr>
        <p:spPr>
          <a:xfrm>
            <a:off x="7951680" y="2349720"/>
            <a:ext cx="183960" cy="3686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TECHNOLOGIES</a:t>
            </a:r>
            <a:endParaRPr b="0" lang="en-US" sz="5400" spc="-1" strike="noStrike">
              <a:latin typeface="Arial"/>
            </a:endParaRPr>
          </a:p>
        </p:txBody>
      </p:sp>
      <p:sp>
        <p:nvSpPr>
          <p:cNvPr id="130" name="CustomShape 2"/>
          <p:cNvSpPr/>
          <p:nvPr/>
        </p:nvSpPr>
        <p:spPr>
          <a:xfrm>
            <a:off x="1097280" y="2108160"/>
            <a:ext cx="10057680" cy="3760200"/>
          </a:xfrm>
          <a:prstGeom prst="rect">
            <a:avLst/>
          </a:prstGeom>
          <a:noFill/>
          <a:ln>
            <a:noFill/>
          </a:ln>
        </p:spPr>
        <p:style>
          <a:lnRef idx="0"/>
          <a:fillRef idx="0"/>
          <a:effectRef idx="0"/>
          <a:fontRef idx="minor"/>
        </p:style>
        <p:txBody>
          <a:bodyPr lIns="0" rIns="0" tIns="45000" bIns="45000">
            <a:normAutofit/>
          </a:bodyPr>
          <a:p>
            <a:pPr marL="91440" indent="-90720">
              <a:lnSpc>
                <a:spcPct val="110000"/>
              </a:lnSpc>
              <a:spcBef>
                <a:spcPts val="1199"/>
              </a:spcBef>
              <a:spcAft>
                <a:spcPts val="201"/>
              </a:spcAft>
              <a:buClr>
                <a:srgbClr val="e77c29"/>
              </a:buClr>
              <a:buFont typeface="Calibri"/>
              <a:buChar char=" "/>
            </a:pPr>
            <a:r>
              <a:rPr b="1" lang="en-US" sz="2800" spc="-1" strike="noStrike">
                <a:solidFill>
                  <a:srgbClr val="404040"/>
                </a:solidFill>
                <a:latin typeface="Tw Cen MT"/>
              </a:rPr>
              <a:t>Software Platform: </a:t>
            </a:r>
            <a:r>
              <a:rPr b="0" lang="en-US" sz="2800" spc="-1" strike="noStrike">
                <a:solidFill>
                  <a:srgbClr val="404040"/>
                </a:solidFill>
                <a:latin typeface="Tw Cen MT"/>
              </a:rPr>
              <a:t>Python (3.7.5 x64)</a:t>
            </a:r>
            <a:endParaRPr b="0" lang="en-US" sz="2800" spc="-1" strike="noStrike">
              <a:latin typeface="Arial"/>
            </a:endParaRPr>
          </a:p>
          <a:p>
            <a:pPr marL="91440" indent="-90720">
              <a:lnSpc>
                <a:spcPct val="110000"/>
              </a:lnSpc>
              <a:spcBef>
                <a:spcPts val="1199"/>
              </a:spcBef>
              <a:spcAft>
                <a:spcPts val="201"/>
              </a:spcAft>
              <a:buClr>
                <a:srgbClr val="e77c29"/>
              </a:buClr>
              <a:buFont typeface="Calibri"/>
              <a:buChar char=" "/>
            </a:pPr>
            <a:r>
              <a:rPr b="1" lang="en-US" sz="2800" spc="-1" strike="noStrike">
                <a:solidFill>
                  <a:srgbClr val="404040"/>
                </a:solidFill>
                <a:latin typeface="Tw Cen MT"/>
              </a:rPr>
              <a:t>Training:</a:t>
            </a:r>
            <a:r>
              <a:rPr b="0" lang="en-US" sz="2800" spc="-1" strike="noStrike">
                <a:solidFill>
                  <a:srgbClr val="404040"/>
                </a:solidFill>
                <a:latin typeface="Tw Cen MT"/>
              </a:rPr>
              <a:t> TensorFlow (1.15.1)</a:t>
            </a:r>
            <a:endParaRPr b="0" lang="en-US" sz="2800" spc="-1" strike="noStrike">
              <a:latin typeface="Arial"/>
            </a:endParaRPr>
          </a:p>
          <a:p>
            <a:pPr marL="91440" indent="-90720">
              <a:lnSpc>
                <a:spcPct val="110000"/>
              </a:lnSpc>
              <a:spcBef>
                <a:spcPts val="1199"/>
              </a:spcBef>
              <a:spcAft>
                <a:spcPts val="201"/>
              </a:spcAft>
              <a:buClr>
                <a:srgbClr val="e77c29"/>
              </a:buClr>
              <a:buFont typeface="Calibri"/>
              <a:buChar char=" "/>
            </a:pPr>
            <a:r>
              <a:rPr b="1" lang="en-US" sz="2800" spc="-1" strike="noStrike">
                <a:solidFill>
                  <a:srgbClr val="404040"/>
                </a:solidFill>
                <a:latin typeface="Tw Cen MT"/>
              </a:rPr>
              <a:t>Neural Network model:</a:t>
            </a:r>
            <a:endParaRPr b="0" lang="en-US" sz="2800" spc="-1" strike="noStrike">
              <a:latin typeface="Arial"/>
            </a:endParaRPr>
          </a:p>
          <a:p>
            <a:pPr lvl="2" marL="567000" indent="-182160">
              <a:lnSpc>
                <a:spcPct val="100000"/>
              </a:lnSpc>
              <a:spcBef>
                <a:spcPts val="201"/>
              </a:spcBef>
              <a:spcAft>
                <a:spcPts val="400"/>
              </a:spcAft>
              <a:buClr>
                <a:srgbClr val="404040"/>
              </a:buClr>
              <a:buFont typeface="Calibri"/>
              <a:buChar char="◦"/>
            </a:pPr>
            <a:r>
              <a:rPr b="0" lang="en-US" sz="2000" spc="-1" strike="noStrike">
                <a:solidFill>
                  <a:srgbClr val="404040"/>
                </a:solidFill>
                <a:latin typeface="Tw Cen MT"/>
              </a:rPr>
              <a:t> </a:t>
            </a:r>
            <a:r>
              <a:rPr b="0" lang="en-US" sz="2000" spc="-1" strike="noStrike">
                <a:solidFill>
                  <a:srgbClr val="404040"/>
                </a:solidFill>
                <a:latin typeface="Tw Cen MT"/>
              </a:rPr>
              <a:t>CNN (VGG19)</a:t>
            </a:r>
            <a:r>
              <a:rPr b="0" lang="en-US" sz="1400" spc="-1" strike="noStrike">
                <a:solidFill>
                  <a:srgbClr val="404040"/>
                </a:solidFill>
                <a:latin typeface="Tw Cen MT"/>
              </a:rPr>
              <a:t>	</a:t>
            </a:r>
            <a:r>
              <a:rPr b="0" lang="en-US" sz="1400" spc="-1" strike="noStrike">
                <a:solidFill>
                  <a:srgbClr val="404040"/>
                </a:solidFill>
                <a:latin typeface="Tw Cen MT"/>
              </a:rPr>
              <a:t>	</a:t>
            </a:r>
            <a:endParaRPr b="0" lang="en-US" sz="1400" spc="-1" strike="noStrike">
              <a:latin typeface="Arial"/>
            </a:endParaRPr>
          </a:p>
          <a:p>
            <a:pPr marL="91440" indent="-90720">
              <a:lnSpc>
                <a:spcPct val="110000"/>
              </a:lnSpc>
              <a:spcBef>
                <a:spcPts val="1199"/>
              </a:spcBef>
              <a:spcAft>
                <a:spcPts val="201"/>
              </a:spcAft>
              <a:buClr>
                <a:srgbClr val="e77c29"/>
              </a:buClr>
              <a:buFont typeface="Calibri"/>
              <a:buChar char=" "/>
            </a:pPr>
            <a:r>
              <a:rPr b="1" lang="en-US" sz="2800" spc="-1" strike="noStrike">
                <a:solidFill>
                  <a:srgbClr val="404040"/>
                </a:solidFill>
                <a:latin typeface="Tw Cen MT"/>
              </a:rPr>
              <a:t>Algorithms for optimizing loss:</a:t>
            </a:r>
            <a:endParaRPr b="0" lang="en-US" sz="2800" spc="-1" strike="noStrike">
              <a:latin typeface="Arial"/>
            </a:endParaRPr>
          </a:p>
          <a:p>
            <a:pPr lvl="2" marL="567000" indent="-182160">
              <a:lnSpc>
                <a:spcPct val="100000"/>
              </a:lnSpc>
              <a:spcBef>
                <a:spcPts val="201"/>
              </a:spcBef>
              <a:spcAft>
                <a:spcPts val="400"/>
              </a:spcAft>
              <a:buClr>
                <a:srgbClr val="404040"/>
              </a:buClr>
              <a:buFont typeface="Calibri"/>
              <a:buChar char="◦"/>
            </a:pPr>
            <a:r>
              <a:rPr b="0" lang="en-US" sz="2000" spc="-1" strike="noStrike">
                <a:solidFill>
                  <a:srgbClr val="404040"/>
                </a:solidFill>
                <a:latin typeface="Tw Cen MT"/>
              </a:rPr>
              <a:t> </a:t>
            </a:r>
            <a:r>
              <a:rPr b="0" lang="en-US" sz="2000" spc="-1" strike="noStrike">
                <a:solidFill>
                  <a:srgbClr val="404040"/>
                </a:solidFill>
                <a:latin typeface="Tw Cen MT"/>
              </a:rPr>
              <a:t>ADAM</a:t>
            </a:r>
            <a:endParaRPr b="0" lang="en-US" sz="2000" spc="-1" strike="noStrike">
              <a:latin typeface="Arial"/>
            </a:endParaRPr>
          </a:p>
          <a:p>
            <a:pPr lvl="2" marL="567000" indent="-182160">
              <a:lnSpc>
                <a:spcPct val="100000"/>
              </a:lnSpc>
              <a:spcBef>
                <a:spcPts val="201"/>
              </a:spcBef>
              <a:spcAft>
                <a:spcPts val="400"/>
              </a:spcAft>
              <a:buClr>
                <a:srgbClr val="404040"/>
              </a:buClr>
              <a:buFont typeface="Calibri"/>
              <a:buChar char="◦"/>
            </a:pPr>
            <a:r>
              <a:rPr b="0" lang="en-US" sz="2000" spc="-1" strike="noStrike">
                <a:solidFill>
                  <a:srgbClr val="404040"/>
                </a:solidFill>
                <a:latin typeface="Tw Cen MT"/>
              </a:rPr>
              <a:t> </a:t>
            </a:r>
            <a:r>
              <a:rPr b="0" lang="en-US" sz="2000" spc="-1" strike="noStrike">
                <a:solidFill>
                  <a:srgbClr val="404040"/>
                </a:solidFill>
                <a:latin typeface="Tw Cen MT"/>
              </a:rPr>
              <a:t>L-BFGS</a:t>
            </a:r>
            <a:endParaRPr b="0" lang="en-US" sz="2000" spc="-1" strike="noStrike">
              <a:latin typeface="Arial"/>
            </a:endParaRPr>
          </a:p>
          <a:p>
            <a:pPr>
              <a:lnSpc>
                <a:spcPct val="110000"/>
              </a:lnSpc>
              <a:spcBef>
                <a:spcPts val="1199"/>
              </a:spcBef>
              <a:spcAft>
                <a:spcPts val="201"/>
              </a:spcAft>
            </a:pPr>
            <a:endParaRPr b="0" lang="en-US" sz="2000" spc="-1" strike="noStrike">
              <a:latin typeface="Arial"/>
            </a:endParaRPr>
          </a:p>
        </p:txBody>
      </p:sp>
      <p:sp>
        <p:nvSpPr>
          <p:cNvPr id="131"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FEE7545F-FCEE-4F9E-8C3D-5F985C529C79}"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ADAM</a:t>
            </a:r>
            <a:r>
              <a:rPr b="0" lang="en-US" sz="2800" spc="-52" strike="noStrike">
                <a:solidFill>
                  <a:srgbClr val="404040"/>
                </a:solidFill>
                <a:latin typeface="Tw Cen MT"/>
              </a:rPr>
              <a:t>(Adaptive Moment Estimation)</a:t>
            </a:r>
            <a:endParaRPr b="0" lang="en-US" sz="2800" spc="-1" strike="noStrike">
              <a:latin typeface="Arial"/>
            </a:endParaRPr>
          </a:p>
        </p:txBody>
      </p:sp>
      <p:sp>
        <p:nvSpPr>
          <p:cNvPr id="133" name="CustomShape 2"/>
          <p:cNvSpPr/>
          <p:nvPr/>
        </p:nvSpPr>
        <p:spPr>
          <a:xfrm>
            <a:off x="1097280" y="2108160"/>
            <a:ext cx="10057680" cy="3760200"/>
          </a:xfrm>
          <a:prstGeom prst="rect">
            <a:avLst/>
          </a:prstGeom>
          <a:noFill/>
          <a:ln>
            <a:noFill/>
          </a:ln>
        </p:spPr>
        <p:style>
          <a:lnRef idx="0"/>
          <a:fillRef idx="0"/>
          <a:effectRef idx="0"/>
          <a:fontRef idx="minor"/>
        </p:style>
        <p:txBody>
          <a:bodyPr lIns="0" rIns="0" tIns="45000" bIns="45000">
            <a:noAutofit/>
          </a:bodyPr>
          <a:p>
            <a:pPr marL="91440" indent="-90720">
              <a:lnSpc>
                <a:spcPct val="110000"/>
              </a:lnSpc>
              <a:spcBef>
                <a:spcPts val="1199"/>
              </a:spcBef>
              <a:spcAft>
                <a:spcPts val="201"/>
              </a:spcAft>
              <a:buClr>
                <a:srgbClr val="e77c29"/>
              </a:buClr>
              <a:buFont typeface="Arial"/>
              <a:buChar char="•"/>
            </a:pPr>
            <a:r>
              <a:rPr b="0" lang="en-US" sz="2300" spc="-1" strike="noStrike">
                <a:solidFill>
                  <a:srgbClr val="404040"/>
                </a:solidFill>
                <a:latin typeface="Tw Cen MT"/>
              </a:rPr>
              <a:t>Combination of </a:t>
            </a:r>
            <a:r>
              <a:rPr b="1" lang="en-US" sz="2300" spc="-1" strike="noStrike">
                <a:solidFill>
                  <a:srgbClr val="404040"/>
                </a:solidFill>
                <a:latin typeface="Tw Cen MT"/>
              </a:rPr>
              <a:t>gradient discent with momentum </a:t>
            </a:r>
            <a:r>
              <a:rPr b="0" lang="en-US" sz="2300" spc="-1" strike="noStrike">
                <a:solidFill>
                  <a:srgbClr val="404040"/>
                </a:solidFill>
                <a:latin typeface="Tw Cen MT"/>
              </a:rPr>
              <a:t>and</a:t>
            </a:r>
            <a:r>
              <a:rPr b="1" lang="en-US" sz="2300" spc="-1" strike="noStrike">
                <a:solidFill>
                  <a:srgbClr val="404040"/>
                </a:solidFill>
                <a:latin typeface="Tw Cen MT"/>
              </a:rPr>
              <a:t> RMSprop </a:t>
            </a:r>
            <a:r>
              <a:rPr b="0" lang="en-US" sz="2300" spc="-1" strike="noStrike">
                <a:solidFill>
                  <a:srgbClr val="404040"/>
                </a:solidFill>
                <a:latin typeface="Tw Cen MT"/>
              </a:rPr>
              <a:t>algorithm.</a:t>
            </a:r>
            <a:endParaRPr b="0" lang="en-US" sz="2300" spc="-1" strike="noStrike">
              <a:latin typeface="Arial"/>
            </a:endParaRPr>
          </a:p>
          <a:p>
            <a:pPr marL="91440" indent="-90720">
              <a:lnSpc>
                <a:spcPct val="110000"/>
              </a:lnSpc>
              <a:spcBef>
                <a:spcPts val="1199"/>
              </a:spcBef>
              <a:spcAft>
                <a:spcPts val="201"/>
              </a:spcAft>
              <a:buClr>
                <a:srgbClr val="e77c29"/>
              </a:buClr>
              <a:buFont typeface="Arial"/>
              <a:buChar char="•"/>
            </a:pPr>
            <a:r>
              <a:rPr b="0" lang="en-US" sz="2300" spc="-1" strike="noStrike">
                <a:solidFill>
                  <a:srgbClr val="404040"/>
                </a:solidFill>
                <a:latin typeface="Tw Cen MT"/>
              </a:rPr>
              <a:t>Steps: </a:t>
            </a:r>
            <a:endParaRPr b="0" lang="en-US" sz="2300" spc="-1" strike="noStrike">
              <a:latin typeface="Arial"/>
            </a:endParaRPr>
          </a:p>
          <a:p>
            <a:pPr lvl="1" marL="658440" indent="-456480">
              <a:lnSpc>
                <a:spcPct val="100000"/>
              </a:lnSpc>
              <a:spcBef>
                <a:spcPts val="201"/>
              </a:spcBef>
              <a:spcAft>
                <a:spcPts val="400"/>
              </a:spcAft>
              <a:buClr>
                <a:srgbClr val="404040"/>
              </a:buClr>
              <a:buFont typeface="Tw Cen MT"/>
              <a:buAutoNum type="arabicPeriod"/>
            </a:pPr>
            <a:r>
              <a:rPr b="0" lang="en-US" sz="2100" spc="-1" strike="noStrike">
                <a:solidFill>
                  <a:srgbClr val="404040"/>
                </a:solidFill>
                <a:latin typeface="Tw Cen MT"/>
              </a:rPr>
              <a:t>It calculates an exponentially </a:t>
            </a:r>
            <a:r>
              <a:rPr b="1" lang="en-US" sz="2100" spc="-1" strike="noStrike">
                <a:solidFill>
                  <a:srgbClr val="404040"/>
                </a:solidFill>
                <a:latin typeface="Tw Cen MT"/>
              </a:rPr>
              <a:t>weighted average of past gradients </a:t>
            </a:r>
            <a:r>
              <a:rPr b="0" lang="en-US" sz="2100" spc="-1" strike="noStrike">
                <a:solidFill>
                  <a:srgbClr val="404040"/>
                </a:solidFill>
                <a:latin typeface="Tw Cen MT"/>
              </a:rPr>
              <a:t>and stores it in different variables before bias correction and after bias correction.</a:t>
            </a:r>
            <a:endParaRPr b="0" lang="en-US" sz="2100" spc="-1" strike="noStrike">
              <a:latin typeface="Arial"/>
            </a:endParaRPr>
          </a:p>
          <a:p>
            <a:pPr lvl="1" marL="658440" indent="-456480">
              <a:lnSpc>
                <a:spcPct val="100000"/>
              </a:lnSpc>
              <a:spcBef>
                <a:spcPts val="201"/>
              </a:spcBef>
              <a:spcAft>
                <a:spcPts val="400"/>
              </a:spcAft>
              <a:buClr>
                <a:srgbClr val="404040"/>
              </a:buClr>
              <a:buFont typeface="Tw Cen MT"/>
              <a:buAutoNum type="arabicPeriod"/>
            </a:pPr>
            <a:r>
              <a:rPr b="0" lang="en-US" sz="2100" spc="-1" strike="noStrike">
                <a:solidFill>
                  <a:srgbClr val="404040"/>
                </a:solidFill>
                <a:latin typeface="Tw Cen MT"/>
              </a:rPr>
              <a:t>It calculates an exponentially </a:t>
            </a:r>
            <a:r>
              <a:rPr b="1" lang="en-US" sz="2100" spc="-1" strike="noStrike">
                <a:solidFill>
                  <a:srgbClr val="404040"/>
                </a:solidFill>
                <a:latin typeface="Tw Cen MT"/>
              </a:rPr>
              <a:t>weighted average of the squares </a:t>
            </a:r>
            <a:r>
              <a:rPr b="0" lang="en-US" sz="2100" spc="-1" strike="noStrike">
                <a:solidFill>
                  <a:srgbClr val="404040"/>
                </a:solidFill>
                <a:latin typeface="Tw Cen MT"/>
              </a:rPr>
              <a:t>of the past gradient and stores it in different variables again before and after the bias correction.</a:t>
            </a:r>
            <a:endParaRPr b="0" lang="en-US" sz="2100" spc="-1" strike="noStrike">
              <a:latin typeface="Arial"/>
            </a:endParaRPr>
          </a:p>
          <a:p>
            <a:pPr lvl="1" marL="658440" indent="-456480">
              <a:lnSpc>
                <a:spcPct val="100000"/>
              </a:lnSpc>
              <a:spcBef>
                <a:spcPts val="201"/>
              </a:spcBef>
              <a:spcAft>
                <a:spcPts val="400"/>
              </a:spcAft>
              <a:buClr>
                <a:srgbClr val="404040"/>
              </a:buClr>
              <a:buFont typeface="Tw Cen MT"/>
              <a:buAutoNum type="arabicPeriod"/>
            </a:pPr>
            <a:r>
              <a:rPr b="0" lang="en-US" sz="2100" spc="-1" strike="noStrike">
                <a:solidFill>
                  <a:srgbClr val="404040"/>
                </a:solidFill>
                <a:latin typeface="Tw Cen MT"/>
              </a:rPr>
              <a:t>Updates parameters in a direction based on combining information from 1 and 2</a:t>
            </a:r>
            <a:endParaRPr b="0" lang="en-US" sz="2100" spc="-1" strike="noStrike">
              <a:latin typeface="Arial"/>
            </a:endParaRPr>
          </a:p>
        </p:txBody>
      </p:sp>
      <p:sp>
        <p:nvSpPr>
          <p:cNvPr id="134"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384D7638-0414-4551-9E52-75CABB6D551B}"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L-BFGS </a:t>
            </a:r>
            <a:r>
              <a:rPr b="0" lang="en-US" sz="2800" spc="-52" strike="noStrike">
                <a:solidFill>
                  <a:srgbClr val="404040"/>
                </a:solidFill>
                <a:latin typeface="Tw Cen MT"/>
              </a:rPr>
              <a:t>(L-Broyden Fletcher Goldfarb Shanno)</a:t>
            </a:r>
            <a:endParaRPr b="0" lang="en-US" sz="2800" spc="-1" strike="noStrike">
              <a:latin typeface="Arial"/>
            </a:endParaRPr>
          </a:p>
        </p:txBody>
      </p:sp>
      <p:sp>
        <p:nvSpPr>
          <p:cNvPr id="136" name="CustomShape 2"/>
          <p:cNvSpPr/>
          <p:nvPr/>
        </p:nvSpPr>
        <p:spPr>
          <a:xfrm>
            <a:off x="1097280" y="2108160"/>
            <a:ext cx="9805320" cy="3450600"/>
          </a:xfrm>
          <a:prstGeom prst="rect">
            <a:avLst/>
          </a:prstGeom>
          <a:noFill/>
          <a:ln>
            <a:noFill/>
          </a:ln>
        </p:spPr>
        <p:style>
          <a:lnRef idx="0"/>
          <a:fillRef idx="0"/>
          <a:effectRef idx="0"/>
          <a:fontRef idx="minor"/>
        </p:style>
        <p:txBody>
          <a:bodyPr lIns="0" rIns="0" tIns="45000" bIns="45000">
            <a:noAutofit/>
          </a:bodyPr>
          <a:p>
            <a:pPr marL="91440" indent="-90720">
              <a:lnSpc>
                <a:spcPct val="110000"/>
              </a:lnSpc>
              <a:spcBef>
                <a:spcPts val="1199"/>
              </a:spcBef>
              <a:spcAft>
                <a:spcPts val="201"/>
              </a:spcAft>
              <a:buClr>
                <a:srgbClr val="e77c29"/>
              </a:buClr>
              <a:buFont typeface="Arial"/>
              <a:buChar char="•"/>
            </a:pPr>
            <a:r>
              <a:rPr b="1" lang="en-US" sz="2300" spc="-1" strike="noStrike">
                <a:solidFill>
                  <a:srgbClr val="404040"/>
                </a:solidFill>
                <a:latin typeface="Tw Cen MT"/>
              </a:rPr>
              <a:t>Limited-memory BFGS</a:t>
            </a:r>
            <a:r>
              <a:rPr b="0" lang="en-US" sz="2300" spc="-1" strike="noStrike">
                <a:solidFill>
                  <a:srgbClr val="404040"/>
                </a:solidFill>
                <a:latin typeface="Tw Cen MT"/>
              </a:rPr>
              <a:t> is an </a:t>
            </a:r>
            <a:r>
              <a:rPr b="0" lang="en-US" sz="2300" spc="-1" strike="noStrike" u="sng">
                <a:solidFill>
                  <a:srgbClr val="488cc2"/>
                </a:solidFill>
                <a:uFillTx/>
                <a:latin typeface="Tw Cen MT"/>
                <a:hlinkClick r:id="rId1"/>
              </a:rPr>
              <a:t>optimization</a:t>
            </a:r>
            <a:r>
              <a:rPr b="0" lang="en-US" sz="2300" spc="-1" strike="noStrike">
                <a:solidFill>
                  <a:srgbClr val="404040"/>
                </a:solidFill>
                <a:latin typeface="Tw Cen MT"/>
              </a:rPr>
              <a:t> </a:t>
            </a:r>
            <a:r>
              <a:rPr b="0" lang="en-US" sz="2300" spc="-1" strike="noStrike" u="sng">
                <a:solidFill>
                  <a:srgbClr val="488cc2"/>
                </a:solidFill>
                <a:uFillTx/>
                <a:latin typeface="Tw Cen MT"/>
                <a:hlinkClick r:id="rId2"/>
              </a:rPr>
              <a:t>algorithm</a:t>
            </a:r>
            <a:r>
              <a:rPr b="0" lang="en-US" sz="2300" spc="-1" strike="noStrike">
                <a:solidFill>
                  <a:srgbClr val="404040"/>
                </a:solidFill>
                <a:latin typeface="Tw Cen MT"/>
              </a:rPr>
              <a:t> in the family of quasi-Newton methods that approximates  the (BFGS).</a:t>
            </a:r>
            <a:endParaRPr b="0" lang="en-US" sz="2300" spc="-1" strike="noStrike">
              <a:latin typeface="Arial"/>
            </a:endParaRPr>
          </a:p>
          <a:p>
            <a:pPr marL="91440" indent="-90720">
              <a:lnSpc>
                <a:spcPct val="110000"/>
              </a:lnSpc>
              <a:spcBef>
                <a:spcPts val="1199"/>
              </a:spcBef>
              <a:spcAft>
                <a:spcPts val="201"/>
              </a:spcAft>
              <a:buClr>
                <a:srgbClr val="e77c29"/>
              </a:buClr>
              <a:buFont typeface="Arial"/>
              <a:buChar char="•"/>
            </a:pPr>
            <a:r>
              <a:rPr b="0" lang="en-US" sz="2300" spc="-1" strike="noStrike">
                <a:solidFill>
                  <a:srgbClr val="404040"/>
                </a:solidFill>
                <a:latin typeface="Tw Cen MT"/>
              </a:rPr>
              <a:t>Steps: </a:t>
            </a:r>
            <a:endParaRPr b="0" lang="en-US" sz="2300" spc="-1" strike="noStrike">
              <a:latin typeface="Arial"/>
            </a:endParaRPr>
          </a:p>
          <a:p>
            <a:pPr lvl="1" marL="384120" indent="-182160">
              <a:lnSpc>
                <a:spcPct val="100000"/>
              </a:lnSpc>
              <a:spcBef>
                <a:spcPts val="201"/>
              </a:spcBef>
              <a:spcAft>
                <a:spcPts val="400"/>
              </a:spcAft>
              <a:buClr>
                <a:srgbClr val="404040"/>
              </a:buClr>
              <a:buFont typeface="Arial"/>
              <a:buChar char="•"/>
            </a:pPr>
            <a:r>
              <a:rPr b="0" lang="en-US" sz="2100" spc="-1" strike="noStrike">
                <a:solidFill>
                  <a:srgbClr val="404040"/>
                </a:solidFill>
                <a:latin typeface="Tw Cen MT"/>
              </a:rPr>
              <a:t>It approximates the objective function with a locally quadratic optimization.</a:t>
            </a:r>
            <a:endParaRPr b="0" lang="en-US" sz="2100" spc="-1" strike="noStrike">
              <a:latin typeface="Arial"/>
            </a:endParaRPr>
          </a:p>
          <a:p>
            <a:pPr lvl="1" marL="384120" indent="-182160">
              <a:lnSpc>
                <a:spcPct val="100000"/>
              </a:lnSpc>
              <a:spcBef>
                <a:spcPts val="201"/>
              </a:spcBef>
              <a:spcAft>
                <a:spcPts val="400"/>
              </a:spcAft>
              <a:buClr>
                <a:srgbClr val="404040"/>
              </a:buClr>
              <a:buFont typeface="Arial"/>
              <a:buChar char="•"/>
            </a:pPr>
            <a:r>
              <a:rPr b="0" lang="en-US" sz="2100" spc="-1" strike="noStrike">
                <a:solidFill>
                  <a:srgbClr val="404040"/>
                </a:solidFill>
                <a:latin typeface="Tw Cen MT"/>
              </a:rPr>
              <a:t>It use a quasi-Newton method to updates the weight: it use an approximate Hessian matrix and the calculated gradient to get a direction in which to update its weight.</a:t>
            </a:r>
            <a:endParaRPr b="0" lang="en-US" sz="2100" spc="-1" strike="noStrike">
              <a:latin typeface="Arial"/>
            </a:endParaRPr>
          </a:p>
          <a:p>
            <a:pPr lvl="1" marL="384120" indent="-182160">
              <a:lnSpc>
                <a:spcPct val="100000"/>
              </a:lnSpc>
              <a:spcBef>
                <a:spcPts val="201"/>
              </a:spcBef>
              <a:spcAft>
                <a:spcPts val="400"/>
              </a:spcAft>
              <a:buClr>
                <a:srgbClr val="404040"/>
              </a:buClr>
              <a:buFont typeface="Arial"/>
              <a:buChar char="•"/>
            </a:pPr>
            <a:r>
              <a:rPr b="0" lang="en-US" sz="2100" spc="-1" strike="noStrike">
                <a:solidFill>
                  <a:srgbClr val="404040"/>
                </a:solidFill>
                <a:latin typeface="Tw Cen MT"/>
              </a:rPr>
              <a:t>Hessian estimation refined over time by saving successive approximations</a:t>
            </a:r>
            <a:endParaRPr b="0" lang="en-US" sz="2100" spc="-1" strike="noStrike">
              <a:latin typeface="Arial"/>
            </a:endParaRPr>
          </a:p>
          <a:p>
            <a:pPr>
              <a:lnSpc>
                <a:spcPct val="110000"/>
              </a:lnSpc>
              <a:spcBef>
                <a:spcPts val="1199"/>
              </a:spcBef>
              <a:spcAft>
                <a:spcPts val="201"/>
              </a:spcAft>
            </a:pPr>
            <a:endParaRPr b="0" lang="en-US" sz="2100" spc="-1" strike="noStrike">
              <a:latin typeface="Arial"/>
            </a:endParaRPr>
          </a:p>
          <a:p>
            <a:pPr marL="91440" indent="-90720">
              <a:lnSpc>
                <a:spcPct val="110000"/>
              </a:lnSpc>
              <a:spcBef>
                <a:spcPts val="1199"/>
              </a:spcBef>
              <a:spcAft>
                <a:spcPts val="201"/>
              </a:spcAft>
              <a:buClr>
                <a:srgbClr val="e77c29"/>
              </a:buClr>
              <a:buFont typeface="Arial"/>
              <a:buChar char="•"/>
            </a:pPr>
            <a:endParaRPr b="0" lang="en-US" sz="2100" spc="-1" strike="noStrike">
              <a:latin typeface="Arial"/>
            </a:endParaRPr>
          </a:p>
        </p:txBody>
      </p:sp>
      <p:sp>
        <p:nvSpPr>
          <p:cNvPr id="137"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7CAB897A-8CCD-4A1F-B25A-93A0C8C860A3}"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(64x64)</a:t>
            </a:r>
            <a:endParaRPr b="0" lang="en-US" sz="2800" spc="-1" strike="noStrike">
              <a:latin typeface="Arial"/>
            </a:endParaRPr>
          </a:p>
        </p:txBody>
      </p:sp>
      <p:pic>
        <p:nvPicPr>
          <p:cNvPr id="139" name="Content Placeholder 6" descr=""/>
          <p:cNvPicPr/>
          <p:nvPr/>
        </p:nvPicPr>
        <p:blipFill>
          <a:blip r:embed="rId1"/>
          <a:stretch/>
        </p:blipFill>
        <p:spPr>
          <a:xfrm>
            <a:off x="1097280" y="4350240"/>
            <a:ext cx="1895760" cy="1895760"/>
          </a:xfrm>
          <a:prstGeom prst="rect">
            <a:avLst/>
          </a:prstGeom>
          <a:ln>
            <a:noFill/>
          </a:ln>
        </p:spPr>
      </p:pic>
      <p:sp>
        <p:nvSpPr>
          <p:cNvPr id="140"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3284BD5F-7E7D-4865-82A2-42B72A2F5C84}" type="slidenum">
              <a:rPr b="0" lang="en-US" sz="900" spc="-1" strike="noStrike">
                <a:solidFill>
                  <a:srgbClr val="ffffff"/>
                </a:solidFill>
                <a:latin typeface="Tw Cen MT"/>
              </a:rPr>
              <a:t>&lt;number&gt;</a:t>
            </a:fld>
            <a:endParaRPr b="0" lang="en-US" sz="900" spc="-1" strike="noStrike">
              <a:latin typeface="Arial"/>
            </a:endParaRPr>
          </a:p>
        </p:txBody>
      </p:sp>
      <p:pic>
        <p:nvPicPr>
          <p:cNvPr id="141" name="Picture 8" descr=""/>
          <p:cNvPicPr/>
          <p:nvPr/>
        </p:nvPicPr>
        <p:blipFill>
          <a:blip r:embed="rId2"/>
          <a:stretch/>
        </p:blipFill>
        <p:spPr>
          <a:xfrm>
            <a:off x="1097280" y="2095560"/>
            <a:ext cx="1895760" cy="1895760"/>
          </a:xfrm>
          <a:prstGeom prst="rect">
            <a:avLst/>
          </a:prstGeom>
          <a:ln>
            <a:noFill/>
          </a:ln>
        </p:spPr>
      </p:pic>
      <p:pic>
        <p:nvPicPr>
          <p:cNvPr id="142" name="Picture 12" descr=""/>
          <p:cNvPicPr/>
          <p:nvPr/>
        </p:nvPicPr>
        <p:blipFill>
          <a:blip r:embed="rId3"/>
          <a:stretch/>
        </p:blipFill>
        <p:spPr>
          <a:xfrm>
            <a:off x="6772320" y="2094840"/>
            <a:ext cx="4863960" cy="3647880"/>
          </a:xfrm>
          <a:prstGeom prst="rect">
            <a:avLst/>
          </a:prstGeom>
          <a:ln>
            <a:noFill/>
          </a:ln>
        </p:spPr>
      </p:pic>
      <p:sp>
        <p:nvSpPr>
          <p:cNvPr id="143" name="CustomShape 3"/>
          <p:cNvSpPr/>
          <p:nvPr/>
        </p:nvSpPr>
        <p:spPr>
          <a:xfrm>
            <a:off x="3307320" y="4351680"/>
            <a:ext cx="9856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w Cen MT"/>
                <a:ea typeface="DejaVu Sans"/>
              </a:rPr>
              <a:t>L-BFGS</a:t>
            </a:r>
            <a:endParaRPr b="0" lang="en-US" sz="1800" spc="-1" strike="noStrike">
              <a:latin typeface="Arial"/>
            </a:endParaRPr>
          </a:p>
        </p:txBody>
      </p:sp>
      <p:pic>
        <p:nvPicPr>
          <p:cNvPr id="144" name="Picture 15" descr=""/>
          <p:cNvPicPr/>
          <p:nvPr/>
        </p:nvPicPr>
        <p:blipFill>
          <a:blip r:embed="rId4"/>
          <a:stretch/>
        </p:blipFill>
        <p:spPr>
          <a:xfrm>
            <a:off x="4230000" y="2094840"/>
            <a:ext cx="1895760" cy="1895760"/>
          </a:xfrm>
          <a:prstGeom prst="rect">
            <a:avLst/>
          </a:prstGeom>
          <a:ln>
            <a:noFill/>
          </a:ln>
        </p:spPr>
      </p:pic>
      <p:pic>
        <p:nvPicPr>
          <p:cNvPr id="145" name="Picture 17" descr=""/>
          <p:cNvPicPr/>
          <p:nvPr/>
        </p:nvPicPr>
        <p:blipFill>
          <a:blip r:embed="rId5"/>
          <a:stretch/>
        </p:blipFill>
        <p:spPr>
          <a:xfrm>
            <a:off x="4230000" y="4350240"/>
            <a:ext cx="1895760" cy="1895760"/>
          </a:xfrm>
          <a:prstGeom prst="rect">
            <a:avLst/>
          </a:prstGeom>
          <a:ln>
            <a:noFill/>
          </a:ln>
        </p:spPr>
      </p:pic>
      <p:sp>
        <p:nvSpPr>
          <p:cNvPr id="146" name="CustomShape 4"/>
          <p:cNvSpPr/>
          <p:nvPr/>
        </p:nvSpPr>
        <p:spPr>
          <a:xfrm>
            <a:off x="3328200" y="2168640"/>
            <a:ext cx="8607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w Cen MT"/>
                <a:ea typeface="DejaVu Sans"/>
              </a:rPr>
              <a:t>ADAM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(64x64)</a:t>
            </a:r>
            <a:endParaRPr b="0" lang="en-US" sz="2800" spc="-1" strike="noStrike">
              <a:latin typeface="Arial"/>
            </a:endParaRPr>
          </a:p>
        </p:txBody>
      </p:sp>
      <p:sp>
        <p:nvSpPr>
          <p:cNvPr id="148"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D21EE425-FF65-4ACC-B4EE-3C80691F79CA}" type="slidenum">
              <a:rPr b="0" lang="en-US" sz="900" spc="-1" strike="noStrike">
                <a:solidFill>
                  <a:srgbClr val="ffffff"/>
                </a:solidFill>
                <a:latin typeface="Tw Cen MT"/>
              </a:rPr>
              <a:t>&lt;number&gt;</a:t>
            </a:fld>
            <a:endParaRPr b="0" lang="en-US" sz="900" spc="-1" strike="noStrike">
              <a:latin typeface="Arial"/>
            </a:endParaRPr>
          </a:p>
        </p:txBody>
      </p:sp>
      <p:pic>
        <p:nvPicPr>
          <p:cNvPr id="149" name="Content Placeholder 4" descr=""/>
          <p:cNvPicPr/>
          <p:nvPr/>
        </p:nvPicPr>
        <p:blipFill>
          <a:blip r:embed="rId1"/>
          <a:stretch/>
        </p:blipFill>
        <p:spPr>
          <a:xfrm>
            <a:off x="628560" y="2189160"/>
            <a:ext cx="3305520" cy="2478960"/>
          </a:xfrm>
          <a:prstGeom prst="rect">
            <a:avLst/>
          </a:prstGeom>
          <a:ln>
            <a:noFill/>
          </a:ln>
        </p:spPr>
      </p:pic>
      <p:pic>
        <p:nvPicPr>
          <p:cNvPr id="150" name="Picture 5" descr=""/>
          <p:cNvPicPr/>
          <p:nvPr/>
        </p:nvPicPr>
        <p:blipFill>
          <a:blip r:embed="rId2"/>
          <a:stretch/>
        </p:blipFill>
        <p:spPr>
          <a:xfrm>
            <a:off x="1844640" y="5120640"/>
            <a:ext cx="737280" cy="737280"/>
          </a:xfrm>
          <a:prstGeom prst="rect">
            <a:avLst/>
          </a:prstGeom>
          <a:ln>
            <a:noFill/>
          </a:ln>
        </p:spPr>
      </p:pic>
      <p:pic>
        <p:nvPicPr>
          <p:cNvPr id="151" name="Picture 7" descr=""/>
          <p:cNvPicPr/>
          <p:nvPr/>
        </p:nvPicPr>
        <p:blipFill>
          <a:blip r:embed="rId3"/>
          <a:stretch/>
        </p:blipFill>
        <p:spPr>
          <a:xfrm>
            <a:off x="4303800" y="2189160"/>
            <a:ext cx="3305520" cy="2478960"/>
          </a:xfrm>
          <a:prstGeom prst="rect">
            <a:avLst/>
          </a:prstGeom>
          <a:ln>
            <a:noFill/>
          </a:ln>
        </p:spPr>
      </p:pic>
      <p:pic>
        <p:nvPicPr>
          <p:cNvPr id="152" name="Picture 9" descr=""/>
          <p:cNvPicPr/>
          <p:nvPr/>
        </p:nvPicPr>
        <p:blipFill>
          <a:blip r:embed="rId4"/>
          <a:stretch/>
        </p:blipFill>
        <p:spPr>
          <a:xfrm>
            <a:off x="5726880" y="5120640"/>
            <a:ext cx="737280" cy="737280"/>
          </a:xfrm>
          <a:prstGeom prst="rect">
            <a:avLst/>
          </a:prstGeom>
          <a:ln>
            <a:noFill/>
          </a:ln>
        </p:spPr>
      </p:pic>
      <p:pic>
        <p:nvPicPr>
          <p:cNvPr id="153" name="Picture 11" descr=""/>
          <p:cNvPicPr/>
          <p:nvPr/>
        </p:nvPicPr>
        <p:blipFill>
          <a:blip r:embed="rId5"/>
          <a:stretch/>
        </p:blipFill>
        <p:spPr>
          <a:xfrm>
            <a:off x="7849440" y="2198160"/>
            <a:ext cx="3305520" cy="2478960"/>
          </a:xfrm>
          <a:prstGeom prst="rect">
            <a:avLst/>
          </a:prstGeom>
          <a:ln>
            <a:noFill/>
          </a:ln>
        </p:spPr>
      </p:pic>
      <p:pic>
        <p:nvPicPr>
          <p:cNvPr id="154" name="Picture 13" descr=""/>
          <p:cNvPicPr/>
          <p:nvPr/>
        </p:nvPicPr>
        <p:blipFill>
          <a:blip r:embed="rId6"/>
          <a:stretch/>
        </p:blipFill>
        <p:spPr>
          <a:xfrm>
            <a:off x="9240480" y="5120640"/>
            <a:ext cx="737280" cy="7372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(64x64)</a:t>
            </a:r>
            <a:endParaRPr b="0" lang="en-US" sz="2800" spc="-1" strike="noStrike">
              <a:latin typeface="Arial"/>
            </a:endParaRPr>
          </a:p>
        </p:txBody>
      </p:sp>
      <p:sp>
        <p:nvSpPr>
          <p:cNvPr id="156"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7D3F71C9-5D2D-4492-B451-4E32BC85A797}" type="slidenum">
              <a:rPr b="0" lang="en-US" sz="900" spc="-1" strike="noStrike">
                <a:solidFill>
                  <a:srgbClr val="ffffff"/>
                </a:solidFill>
                <a:latin typeface="Tw Cen MT"/>
              </a:rPr>
              <a:t>&lt;number&gt;</a:t>
            </a:fld>
            <a:endParaRPr b="0" lang="en-US" sz="900" spc="-1" strike="noStrike">
              <a:latin typeface="Arial"/>
            </a:endParaRPr>
          </a:p>
        </p:txBody>
      </p:sp>
      <p:pic>
        <p:nvPicPr>
          <p:cNvPr id="157" name="Picture 5" descr=""/>
          <p:cNvPicPr/>
          <p:nvPr/>
        </p:nvPicPr>
        <p:blipFill>
          <a:blip r:embed="rId1"/>
          <a:stretch/>
        </p:blipFill>
        <p:spPr>
          <a:xfrm>
            <a:off x="1844640" y="5120640"/>
            <a:ext cx="737280" cy="737280"/>
          </a:xfrm>
          <a:prstGeom prst="rect">
            <a:avLst/>
          </a:prstGeom>
          <a:ln>
            <a:noFill/>
          </a:ln>
        </p:spPr>
      </p:pic>
      <p:pic>
        <p:nvPicPr>
          <p:cNvPr id="158" name="Picture 9" descr=""/>
          <p:cNvPicPr/>
          <p:nvPr/>
        </p:nvPicPr>
        <p:blipFill>
          <a:blip r:embed="rId2"/>
          <a:stretch/>
        </p:blipFill>
        <p:spPr>
          <a:xfrm>
            <a:off x="5726880" y="5120640"/>
            <a:ext cx="737280" cy="737280"/>
          </a:xfrm>
          <a:prstGeom prst="rect">
            <a:avLst/>
          </a:prstGeom>
          <a:ln>
            <a:noFill/>
          </a:ln>
        </p:spPr>
      </p:pic>
      <p:pic>
        <p:nvPicPr>
          <p:cNvPr id="159" name="Picture 13" descr=""/>
          <p:cNvPicPr/>
          <p:nvPr/>
        </p:nvPicPr>
        <p:blipFill>
          <a:blip r:embed="rId3"/>
          <a:stretch/>
        </p:blipFill>
        <p:spPr>
          <a:xfrm>
            <a:off x="9240480" y="5120640"/>
            <a:ext cx="737280" cy="737280"/>
          </a:xfrm>
          <a:prstGeom prst="rect">
            <a:avLst/>
          </a:prstGeom>
          <a:ln>
            <a:noFill/>
          </a:ln>
        </p:spPr>
      </p:pic>
      <p:pic>
        <p:nvPicPr>
          <p:cNvPr id="160" name="" descr=""/>
          <p:cNvPicPr/>
          <p:nvPr/>
        </p:nvPicPr>
        <p:blipFill>
          <a:blip r:embed="rId4"/>
          <a:stretch/>
        </p:blipFill>
        <p:spPr>
          <a:xfrm>
            <a:off x="803160" y="2286000"/>
            <a:ext cx="2854440" cy="2140920"/>
          </a:xfrm>
          <a:prstGeom prst="rect">
            <a:avLst/>
          </a:prstGeom>
          <a:ln>
            <a:noFill/>
          </a:ln>
        </p:spPr>
      </p:pic>
      <p:pic>
        <p:nvPicPr>
          <p:cNvPr id="161" name="" descr=""/>
          <p:cNvPicPr/>
          <p:nvPr/>
        </p:nvPicPr>
        <p:blipFill>
          <a:blip r:embed="rId5"/>
          <a:stretch/>
        </p:blipFill>
        <p:spPr>
          <a:xfrm>
            <a:off x="4071240" y="2377440"/>
            <a:ext cx="3061080" cy="2295720"/>
          </a:xfrm>
          <a:prstGeom prst="rect">
            <a:avLst/>
          </a:prstGeom>
          <a:ln>
            <a:noFill/>
          </a:ln>
        </p:spPr>
      </p:pic>
      <p:pic>
        <p:nvPicPr>
          <p:cNvPr id="162" name="" descr=""/>
          <p:cNvPicPr/>
          <p:nvPr/>
        </p:nvPicPr>
        <p:blipFill>
          <a:blip r:embed="rId6"/>
          <a:stretch/>
        </p:blipFill>
        <p:spPr>
          <a:xfrm>
            <a:off x="7863840" y="2279880"/>
            <a:ext cx="3543840" cy="2657880"/>
          </a:xfrm>
          <a:prstGeom prst="rect">
            <a:avLst/>
          </a:prstGeom>
          <a:ln>
            <a:noFill/>
          </a:ln>
        </p:spPr>
      </p:pic>
      <p:pic>
        <p:nvPicPr>
          <p:cNvPr id="163" name="" descr=""/>
          <p:cNvPicPr/>
          <p:nvPr/>
        </p:nvPicPr>
        <p:blipFill>
          <a:blip r:embed="rId7"/>
          <a:stretch/>
        </p:blipFill>
        <p:spPr>
          <a:xfrm>
            <a:off x="640080" y="2377440"/>
            <a:ext cx="3169800" cy="2377440"/>
          </a:xfrm>
          <a:prstGeom prst="rect">
            <a:avLst/>
          </a:prstGeom>
          <a:ln>
            <a:noFill/>
          </a:ln>
        </p:spPr>
      </p:pic>
      <p:pic>
        <p:nvPicPr>
          <p:cNvPr id="164" name="" descr=""/>
          <p:cNvPicPr/>
          <p:nvPr/>
        </p:nvPicPr>
        <p:blipFill>
          <a:blip r:embed="rId8"/>
          <a:stretch/>
        </p:blipFill>
        <p:spPr>
          <a:xfrm>
            <a:off x="4297680" y="2286000"/>
            <a:ext cx="3291840" cy="2468880"/>
          </a:xfrm>
          <a:prstGeom prst="rect">
            <a:avLst/>
          </a:prstGeom>
          <a:ln>
            <a:noFill/>
          </a:ln>
        </p:spPr>
      </p:pic>
      <p:pic>
        <p:nvPicPr>
          <p:cNvPr id="165" name="" descr=""/>
          <p:cNvPicPr/>
          <p:nvPr/>
        </p:nvPicPr>
        <p:blipFill>
          <a:blip r:embed="rId9"/>
          <a:stretch/>
        </p:blipFill>
        <p:spPr>
          <a:xfrm>
            <a:off x="4297680" y="2286000"/>
            <a:ext cx="3535560" cy="2651760"/>
          </a:xfrm>
          <a:prstGeom prst="rect">
            <a:avLst/>
          </a:prstGeom>
          <a:ln>
            <a:noFill/>
          </a:ln>
        </p:spPr>
      </p:pic>
      <p:pic>
        <p:nvPicPr>
          <p:cNvPr id="166" name="" descr=""/>
          <p:cNvPicPr/>
          <p:nvPr/>
        </p:nvPicPr>
        <p:blipFill>
          <a:blip r:embed="rId10"/>
          <a:stretch/>
        </p:blipFill>
        <p:spPr>
          <a:xfrm>
            <a:off x="640080" y="2377440"/>
            <a:ext cx="3291840" cy="24688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(128x128)</a:t>
            </a:r>
            <a:endParaRPr b="0" lang="en-US" sz="2800" spc="-1" strike="noStrike">
              <a:latin typeface="Arial"/>
            </a:endParaRPr>
          </a:p>
        </p:txBody>
      </p:sp>
      <p:pic>
        <p:nvPicPr>
          <p:cNvPr id="168" name="Content Placeholder 5" descr=""/>
          <p:cNvPicPr/>
          <p:nvPr/>
        </p:nvPicPr>
        <p:blipFill>
          <a:blip r:embed="rId1"/>
          <a:stretch/>
        </p:blipFill>
        <p:spPr>
          <a:xfrm>
            <a:off x="1240920" y="2084760"/>
            <a:ext cx="1842840" cy="1842840"/>
          </a:xfrm>
          <a:prstGeom prst="rect">
            <a:avLst/>
          </a:prstGeom>
          <a:ln>
            <a:noFill/>
          </a:ln>
        </p:spPr>
      </p:pic>
      <p:sp>
        <p:nvSpPr>
          <p:cNvPr id="169"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60F97095-079B-4711-8C7A-C3FD46303CD3}" type="slidenum">
              <a:rPr b="0" lang="en-US" sz="900" spc="-1" strike="noStrike">
                <a:solidFill>
                  <a:srgbClr val="ffffff"/>
                </a:solidFill>
                <a:latin typeface="Tw Cen MT"/>
              </a:rPr>
              <a:t>&lt;number&gt;</a:t>
            </a:fld>
            <a:endParaRPr b="0" lang="en-US" sz="900" spc="-1" strike="noStrike">
              <a:latin typeface="Arial"/>
            </a:endParaRPr>
          </a:p>
        </p:txBody>
      </p:sp>
      <p:pic>
        <p:nvPicPr>
          <p:cNvPr id="170" name="Picture 7" descr=""/>
          <p:cNvPicPr/>
          <p:nvPr/>
        </p:nvPicPr>
        <p:blipFill>
          <a:blip r:embed="rId2"/>
          <a:stretch/>
        </p:blipFill>
        <p:spPr>
          <a:xfrm>
            <a:off x="4006080" y="2084760"/>
            <a:ext cx="1842840" cy="1842840"/>
          </a:xfrm>
          <a:prstGeom prst="rect">
            <a:avLst/>
          </a:prstGeom>
          <a:ln>
            <a:noFill/>
          </a:ln>
        </p:spPr>
      </p:pic>
      <p:pic>
        <p:nvPicPr>
          <p:cNvPr id="171" name="Picture 9" descr=""/>
          <p:cNvPicPr/>
          <p:nvPr/>
        </p:nvPicPr>
        <p:blipFill>
          <a:blip r:embed="rId3"/>
          <a:stretch/>
        </p:blipFill>
        <p:spPr>
          <a:xfrm>
            <a:off x="1199880" y="4276080"/>
            <a:ext cx="1883880" cy="1883880"/>
          </a:xfrm>
          <a:prstGeom prst="rect">
            <a:avLst/>
          </a:prstGeom>
          <a:ln>
            <a:noFill/>
          </a:ln>
        </p:spPr>
      </p:pic>
      <p:sp>
        <p:nvSpPr>
          <p:cNvPr id="172" name="CustomShape 3"/>
          <p:cNvSpPr/>
          <p:nvPr/>
        </p:nvSpPr>
        <p:spPr>
          <a:xfrm>
            <a:off x="3187800" y="2084760"/>
            <a:ext cx="8607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w Cen MT"/>
                <a:ea typeface="DejaVu Sans"/>
              </a:rPr>
              <a:t>ADAM</a:t>
            </a:r>
            <a:endParaRPr b="0" lang="en-US" sz="1800" spc="-1" strike="noStrike">
              <a:latin typeface="Arial"/>
            </a:endParaRPr>
          </a:p>
        </p:txBody>
      </p:sp>
      <p:pic>
        <p:nvPicPr>
          <p:cNvPr id="173" name="Picture 12" descr=""/>
          <p:cNvPicPr/>
          <p:nvPr/>
        </p:nvPicPr>
        <p:blipFill>
          <a:blip r:embed="rId4"/>
          <a:stretch/>
        </p:blipFill>
        <p:spPr>
          <a:xfrm>
            <a:off x="6609600" y="2269440"/>
            <a:ext cx="4773600" cy="3579840"/>
          </a:xfrm>
          <a:prstGeom prst="rect">
            <a:avLst/>
          </a:prstGeom>
          <a:ln>
            <a:noFill/>
          </a:ln>
        </p:spPr>
      </p:pic>
      <p:pic>
        <p:nvPicPr>
          <p:cNvPr id="174" name="Picture 14" descr=""/>
          <p:cNvPicPr/>
          <p:nvPr/>
        </p:nvPicPr>
        <p:blipFill>
          <a:blip r:embed="rId5"/>
          <a:stretch/>
        </p:blipFill>
        <p:spPr>
          <a:xfrm>
            <a:off x="3989520" y="4253040"/>
            <a:ext cx="1842840" cy="1842840"/>
          </a:xfrm>
          <a:prstGeom prst="rect">
            <a:avLst/>
          </a:prstGeom>
          <a:ln>
            <a:noFill/>
          </a:ln>
        </p:spPr>
      </p:pic>
      <p:sp>
        <p:nvSpPr>
          <p:cNvPr id="175" name="CustomShape 4"/>
          <p:cNvSpPr/>
          <p:nvPr/>
        </p:nvSpPr>
        <p:spPr>
          <a:xfrm>
            <a:off x="3125160" y="4238640"/>
            <a:ext cx="9856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w Cen MT"/>
                <a:ea typeface="DejaVu Sans"/>
              </a:rPr>
              <a:t>L-BFGS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(128x128)</a:t>
            </a:r>
            <a:endParaRPr b="0" lang="en-US" sz="2800" spc="-1" strike="noStrike">
              <a:latin typeface="Arial"/>
            </a:endParaRPr>
          </a:p>
        </p:txBody>
      </p:sp>
      <p:pic>
        <p:nvPicPr>
          <p:cNvPr id="177" name="Content Placeholder 5" descr=""/>
          <p:cNvPicPr/>
          <p:nvPr/>
        </p:nvPicPr>
        <p:blipFill>
          <a:blip r:embed="rId1"/>
          <a:stretch/>
        </p:blipFill>
        <p:spPr>
          <a:xfrm>
            <a:off x="739440" y="2093760"/>
            <a:ext cx="3112560" cy="2334240"/>
          </a:xfrm>
          <a:prstGeom prst="rect">
            <a:avLst/>
          </a:prstGeom>
          <a:ln>
            <a:noFill/>
          </a:ln>
        </p:spPr>
      </p:pic>
      <p:sp>
        <p:nvSpPr>
          <p:cNvPr id="178"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233BE8AB-B942-4653-B05A-4EFC57BFB726}" type="slidenum">
              <a:rPr b="0" lang="en-US" sz="900" spc="-1" strike="noStrike">
                <a:solidFill>
                  <a:srgbClr val="ffffff"/>
                </a:solidFill>
                <a:latin typeface="Tw Cen MT"/>
              </a:rPr>
              <a:t>&lt;number&gt;</a:t>
            </a:fld>
            <a:endParaRPr b="0" lang="en-US" sz="900" spc="-1" strike="noStrike">
              <a:latin typeface="Arial"/>
            </a:endParaRPr>
          </a:p>
        </p:txBody>
      </p:sp>
      <p:pic>
        <p:nvPicPr>
          <p:cNvPr id="179" name="Picture 9" descr=""/>
          <p:cNvPicPr/>
          <p:nvPr/>
        </p:nvPicPr>
        <p:blipFill>
          <a:blip r:embed="rId2"/>
          <a:stretch/>
        </p:blipFill>
        <p:spPr>
          <a:xfrm>
            <a:off x="1740960" y="4784760"/>
            <a:ext cx="812160" cy="812160"/>
          </a:xfrm>
          <a:prstGeom prst="rect">
            <a:avLst/>
          </a:prstGeom>
          <a:ln>
            <a:noFill/>
          </a:ln>
        </p:spPr>
      </p:pic>
      <p:pic>
        <p:nvPicPr>
          <p:cNvPr id="180" name="Picture 11" descr=""/>
          <p:cNvPicPr/>
          <p:nvPr/>
        </p:nvPicPr>
        <p:blipFill>
          <a:blip r:embed="rId3"/>
          <a:stretch/>
        </p:blipFill>
        <p:spPr>
          <a:xfrm>
            <a:off x="4293360" y="2108160"/>
            <a:ext cx="3112560" cy="2334240"/>
          </a:xfrm>
          <a:prstGeom prst="rect">
            <a:avLst/>
          </a:prstGeom>
          <a:ln>
            <a:noFill/>
          </a:ln>
        </p:spPr>
      </p:pic>
      <p:pic>
        <p:nvPicPr>
          <p:cNvPr id="181" name="Picture 13" descr=""/>
          <p:cNvPicPr/>
          <p:nvPr/>
        </p:nvPicPr>
        <p:blipFill>
          <a:blip r:embed="rId4"/>
          <a:stretch/>
        </p:blipFill>
        <p:spPr>
          <a:xfrm>
            <a:off x="5443200" y="4784760"/>
            <a:ext cx="813240" cy="813240"/>
          </a:xfrm>
          <a:prstGeom prst="rect">
            <a:avLst/>
          </a:prstGeom>
          <a:ln>
            <a:noFill/>
          </a:ln>
        </p:spPr>
      </p:pic>
      <p:pic>
        <p:nvPicPr>
          <p:cNvPr id="182" name="Picture 15" descr=""/>
          <p:cNvPicPr/>
          <p:nvPr/>
        </p:nvPicPr>
        <p:blipFill>
          <a:blip r:embed="rId5"/>
          <a:stretch/>
        </p:blipFill>
        <p:spPr>
          <a:xfrm>
            <a:off x="7847640" y="2093760"/>
            <a:ext cx="3112560" cy="2334240"/>
          </a:xfrm>
          <a:prstGeom prst="rect">
            <a:avLst/>
          </a:prstGeom>
          <a:ln>
            <a:noFill/>
          </a:ln>
        </p:spPr>
      </p:pic>
      <p:pic>
        <p:nvPicPr>
          <p:cNvPr id="183" name="Picture 17" descr=""/>
          <p:cNvPicPr/>
          <p:nvPr/>
        </p:nvPicPr>
        <p:blipFill>
          <a:blip r:embed="rId6"/>
          <a:stretch/>
        </p:blipFill>
        <p:spPr>
          <a:xfrm>
            <a:off x="8997840" y="4784760"/>
            <a:ext cx="812160" cy="8121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(128x128)</a:t>
            </a:r>
            <a:endParaRPr b="0" lang="en-US" sz="2800" spc="-1" strike="noStrike">
              <a:latin typeface="Arial"/>
            </a:endParaRPr>
          </a:p>
        </p:txBody>
      </p:sp>
      <p:sp>
        <p:nvSpPr>
          <p:cNvPr id="185"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9A5468C2-E349-4D97-ABA4-C6DEC2A6A74E}" type="slidenum">
              <a:rPr b="0" lang="en-US" sz="900" spc="-1" strike="noStrike">
                <a:solidFill>
                  <a:srgbClr val="ffffff"/>
                </a:solidFill>
                <a:latin typeface="Tw Cen MT"/>
              </a:rPr>
              <a:t>&lt;number&gt;</a:t>
            </a:fld>
            <a:endParaRPr b="0" lang="en-US" sz="900" spc="-1" strike="noStrike">
              <a:latin typeface="Arial"/>
            </a:endParaRPr>
          </a:p>
        </p:txBody>
      </p:sp>
      <p:pic>
        <p:nvPicPr>
          <p:cNvPr id="186" name="Picture 9" descr=""/>
          <p:cNvPicPr/>
          <p:nvPr/>
        </p:nvPicPr>
        <p:blipFill>
          <a:blip r:embed="rId1"/>
          <a:stretch/>
        </p:blipFill>
        <p:spPr>
          <a:xfrm>
            <a:off x="1740960" y="4784760"/>
            <a:ext cx="812160" cy="812160"/>
          </a:xfrm>
          <a:prstGeom prst="rect">
            <a:avLst/>
          </a:prstGeom>
          <a:ln>
            <a:noFill/>
          </a:ln>
        </p:spPr>
      </p:pic>
      <p:pic>
        <p:nvPicPr>
          <p:cNvPr id="187" name="Picture 13" descr=""/>
          <p:cNvPicPr/>
          <p:nvPr/>
        </p:nvPicPr>
        <p:blipFill>
          <a:blip r:embed="rId2"/>
          <a:stretch/>
        </p:blipFill>
        <p:spPr>
          <a:xfrm>
            <a:off x="5443200" y="4784760"/>
            <a:ext cx="813240" cy="813240"/>
          </a:xfrm>
          <a:prstGeom prst="rect">
            <a:avLst/>
          </a:prstGeom>
          <a:ln>
            <a:noFill/>
          </a:ln>
        </p:spPr>
      </p:pic>
      <p:pic>
        <p:nvPicPr>
          <p:cNvPr id="188" name="Picture 17" descr=""/>
          <p:cNvPicPr/>
          <p:nvPr/>
        </p:nvPicPr>
        <p:blipFill>
          <a:blip r:embed="rId3"/>
          <a:stretch/>
        </p:blipFill>
        <p:spPr>
          <a:xfrm>
            <a:off x="8997840" y="4784760"/>
            <a:ext cx="812160" cy="812160"/>
          </a:xfrm>
          <a:prstGeom prst="rect">
            <a:avLst/>
          </a:prstGeom>
          <a:ln>
            <a:noFill/>
          </a:ln>
        </p:spPr>
      </p:pic>
      <p:pic>
        <p:nvPicPr>
          <p:cNvPr id="189" name="" descr=""/>
          <p:cNvPicPr/>
          <p:nvPr/>
        </p:nvPicPr>
        <p:blipFill>
          <a:blip r:embed="rId4"/>
          <a:stretch/>
        </p:blipFill>
        <p:spPr>
          <a:xfrm>
            <a:off x="457200" y="1982520"/>
            <a:ext cx="3794760" cy="2680920"/>
          </a:xfrm>
          <a:prstGeom prst="rect">
            <a:avLst/>
          </a:prstGeom>
          <a:ln>
            <a:noFill/>
          </a:ln>
        </p:spPr>
      </p:pic>
      <p:pic>
        <p:nvPicPr>
          <p:cNvPr id="190" name="" descr=""/>
          <p:cNvPicPr/>
          <p:nvPr/>
        </p:nvPicPr>
        <p:blipFill>
          <a:blip r:embed="rId5"/>
          <a:stretch/>
        </p:blipFill>
        <p:spPr>
          <a:xfrm>
            <a:off x="4069080" y="2011680"/>
            <a:ext cx="3794760" cy="2680920"/>
          </a:xfrm>
          <a:prstGeom prst="rect">
            <a:avLst/>
          </a:prstGeom>
          <a:ln>
            <a:noFill/>
          </a:ln>
        </p:spPr>
      </p:pic>
      <p:pic>
        <p:nvPicPr>
          <p:cNvPr id="191" name="" descr=""/>
          <p:cNvPicPr/>
          <p:nvPr/>
        </p:nvPicPr>
        <p:blipFill>
          <a:blip r:embed="rId6"/>
          <a:stretch/>
        </p:blipFill>
        <p:spPr>
          <a:xfrm>
            <a:off x="7772760" y="2155680"/>
            <a:ext cx="3382920" cy="2536920"/>
          </a:xfrm>
          <a:prstGeom prst="rect">
            <a:avLst/>
          </a:prstGeom>
          <a:ln>
            <a:noFill/>
          </a:ln>
        </p:spPr>
      </p:pic>
      <p:pic>
        <p:nvPicPr>
          <p:cNvPr id="192" name="" descr=""/>
          <p:cNvPicPr/>
          <p:nvPr/>
        </p:nvPicPr>
        <p:blipFill>
          <a:blip r:embed="rId7"/>
          <a:stretch/>
        </p:blipFill>
        <p:spPr>
          <a:xfrm>
            <a:off x="7772760" y="2087280"/>
            <a:ext cx="3474360" cy="2605320"/>
          </a:xfrm>
          <a:prstGeom prst="rect">
            <a:avLst/>
          </a:prstGeom>
          <a:ln>
            <a:noFill/>
          </a:ln>
        </p:spPr>
      </p:pic>
      <p:pic>
        <p:nvPicPr>
          <p:cNvPr id="193" name="" descr=""/>
          <p:cNvPicPr/>
          <p:nvPr/>
        </p:nvPicPr>
        <p:blipFill>
          <a:blip r:embed="rId8"/>
          <a:stretch/>
        </p:blipFill>
        <p:spPr>
          <a:xfrm>
            <a:off x="7772760" y="2011680"/>
            <a:ext cx="3575160" cy="26809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What is Artistic Style Transfer?</a:t>
            </a:r>
            <a:endParaRPr b="0" lang="en-US" sz="5400" spc="-1" strike="noStrike">
              <a:latin typeface="Arial"/>
            </a:endParaRPr>
          </a:p>
        </p:txBody>
      </p:sp>
      <p:sp>
        <p:nvSpPr>
          <p:cNvPr id="89" name="CustomShape 2"/>
          <p:cNvSpPr/>
          <p:nvPr/>
        </p:nvSpPr>
        <p:spPr>
          <a:xfrm>
            <a:off x="1097280" y="2108160"/>
            <a:ext cx="10057680" cy="3760200"/>
          </a:xfrm>
          <a:prstGeom prst="rect">
            <a:avLst/>
          </a:prstGeom>
          <a:noFill/>
          <a:ln>
            <a:noFill/>
          </a:ln>
        </p:spPr>
        <p:style>
          <a:lnRef idx="0"/>
          <a:fillRef idx="0"/>
          <a:effectRef idx="0"/>
          <a:fontRef idx="minor"/>
        </p:style>
        <p:txBody>
          <a:bodyPr lIns="0" rIns="0" tIns="45000" bIns="45000">
            <a:noAutofit/>
          </a:bodyPr>
          <a:p>
            <a:pPr marL="91440" indent="-90720">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Process of transferring a style from a picture (style image) to another one (content image).</a:t>
            </a:r>
            <a:endParaRPr b="0" lang="en-US" sz="2300" spc="-1" strike="noStrike">
              <a:latin typeface="Arial"/>
            </a:endParaRPr>
          </a:p>
          <a:p>
            <a:pPr marL="91440" indent="-90720">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Use of CNN (VGG19) with which an image is represented in terms of features maps in the different layers of the network. To transfer style we want to separate content and style of image.</a:t>
            </a:r>
            <a:endParaRPr b="0" lang="en-US" sz="2300" spc="-1" strike="noStrike">
              <a:latin typeface="Arial"/>
            </a:endParaRPr>
          </a:p>
          <a:p>
            <a:pPr marL="91440" indent="-90720">
              <a:lnSpc>
                <a:spcPct val="110000"/>
              </a:lnSpc>
              <a:spcBef>
                <a:spcPts val="1199"/>
              </a:spcBef>
              <a:spcAft>
                <a:spcPts val="201"/>
              </a:spcAft>
              <a:buClr>
                <a:srgbClr val="e77c29"/>
              </a:buClr>
              <a:buFont typeface="Calibri"/>
              <a:buChar char=" "/>
            </a:pPr>
            <a:r>
              <a:rPr b="1" lang="en-US" sz="2300" spc="-1" strike="noStrike">
                <a:solidFill>
                  <a:srgbClr val="404040"/>
                </a:solidFill>
                <a:latin typeface="Tw Cen MT"/>
              </a:rPr>
              <a:t>Extract the content: </a:t>
            </a:r>
            <a:r>
              <a:rPr b="0" lang="en-US" sz="2300" spc="-1" strike="noStrike">
                <a:solidFill>
                  <a:srgbClr val="404040"/>
                </a:solidFill>
                <a:latin typeface="Tw Cen MT"/>
              </a:rPr>
              <a:t>use the CNN features maps. The higher the layer the higher the loss of features. E.g. in. the last (higher layer) the feature of the general content will be kept.</a:t>
            </a:r>
            <a:endParaRPr b="0" lang="en-US" sz="2300" spc="-1" strike="noStrike">
              <a:latin typeface="Arial"/>
            </a:endParaRPr>
          </a:p>
          <a:p>
            <a:pPr>
              <a:lnSpc>
                <a:spcPct val="110000"/>
              </a:lnSpc>
              <a:spcBef>
                <a:spcPts val="1199"/>
              </a:spcBef>
              <a:spcAft>
                <a:spcPts val="201"/>
              </a:spcAft>
            </a:pPr>
            <a:endParaRPr b="0" lang="en-US" sz="2300" spc="-1" strike="noStrike">
              <a:latin typeface="Arial"/>
            </a:endParaRPr>
          </a:p>
        </p:txBody>
      </p:sp>
      <p:sp>
        <p:nvSpPr>
          <p:cNvPr id="90"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88946DFD-AE52-45E0-9C3D-E53B4D910605}"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(512x512)</a:t>
            </a:r>
            <a:endParaRPr b="0" lang="en-US" sz="2800" spc="-1" strike="noStrike">
              <a:latin typeface="Arial"/>
            </a:endParaRPr>
          </a:p>
        </p:txBody>
      </p:sp>
      <p:sp>
        <p:nvSpPr>
          <p:cNvPr id="195"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7D0CF98B-12ED-4F46-8212-DE63A8041FCC}" type="slidenum">
              <a:rPr b="0" lang="en-US" sz="900" spc="-1" strike="noStrike">
                <a:solidFill>
                  <a:srgbClr val="ffffff"/>
                </a:solidFill>
                <a:latin typeface="Tw Cen MT"/>
              </a:rPr>
              <a:t>&lt;number&gt;</a:t>
            </a:fld>
            <a:endParaRPr b="0" lang="en-US" sz="900" spc="-1" strike="noStrike">
              <a:latin typeface="Arial"/>
            </a:endParaRPr>
          </a:p>
        </p:txBody>
      </p:sp>
      <p:sp>
        <p:nvSpPr>
          <p:cNvPr id="196" name="CustomShape 3"/>
          <p:cNvSpPr/>
          <p:nvPr/>
        </p:nvSpPr>
        <p:spPr>
          <a:xfrm>
            <a:off x="3187800" y="2084760"/>
            <a:ext cx="8607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w Cen MT"/>
                <a:ea typeface="DejaVu Sans"/>
              </a:rPr>
              <a:t>ADAM</a:t>
            </a:r>
            <a:endParaRPr b="0" lang="en-US" sz="1800" spc="-1" strike="noStrike">
              <a:latin typeface="Arial"/>
            </a:endParaRPr>
          </a:p>
        </p:txBody>
      </p:sp>
      <p:pic>
        <p:nvPicPr>
          <p:cNvPr id="197" name="Picture 12" descr=""/>
          <p:cNvPicPr/>
          <p:nvPr/>
        </p:nvPicPr>
        <p:blipFill>
          <a:blip r:embed="rId1"/>
          <a:stretch/>
        </p:blipFill>
        <p:spPr>
          <a:xfrm>
            <a:off x="6609600" y="2269440"/>
            <a:ext cx="4773600" cy="3579840"/>
          </a:xfrm>
          <a:prstGeom prst="rect">
            <a:avLst/>
          </a:prstGeom>
          <a:ln>
            <a:noFill/>
          </a:ln>
        </p:spPr>
      </p:pic>
      <p:sp>
        <p:nvSpPr>
          <p:cNvPr id="198" name="CustomShape 4"/>
          <p:cNvSpPr/>
          <p:nvPr/>
        </p:nvSpPr>
        <p:spPr>
          <a:xfrm>
            <a:off x="3125160" y="4238640"/>
            <a:ext cx="9856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w Cen MT"/>
                <a:ea typeface="DejaVu Sans"/>
              </a:rPr>
              <a:t>L-BFGS</a:t>
            </a:r>
            <a:endParaRPr b="0" lang="en-US" sz="1800" spc="-1" strike="noStrike">
              <a:latin typeface="Arial"/>
            </a:endParaRPr>
          </a:p>
        </p:txBody>
      </p:sp>
      <p:pic>
        <p:nvPicPr>
          <p:cNvPr id="199" name="" descr=""/>
          <p:cNvPicPr/>
          <p:nvPr/>
        </p:nvPicPr>
        <p:blipFill>
          <a:blip r:embed="rId2"/>
          <a:stretch/>
        </p:blipFill>
        <p:spPr>
          <a:xfrm>
            <a:off x="457200" y="4043880"/>
            <a:ext cx="1991160" cy="1991160"/>
          </a:xfrm>
          <a:prstGeom prst="rect">
            <a:avLst/>
          </a:prstGeom>
          <a:ln>
            <a:noFill/>
          </a:ln>
        </p:spPr>
      </p:pic>
      <p:pic>
        <p:nvPicPr>
          <p:cNvPr id="200" name="" descr=""/>
          <p:cNvPicPr/>
          <p:nvPr/>
        </p:nvPicPr>
        <p:blipFill>
          <a:blip r:embed="rId3"/>
          <a:stretch/>
        </p:blipFill>
        <p:spPr>
          <a:xfrm>
            <a:off x="457200" y="1940760"/>
            <a:ext cx="1991160" cy="1991160"/>
          </a:xfrm>
          <a:prstGeom prst="rect">
            <a:avLst/>
          </a:prstGeom>
          <a:ln>
            <a:noFill/>
          </a:ln>
        </p:spPr>
      </p:pic>
      <p:pic>
        <p:nvPicPr>
          <p:cNvPr id="201" name="" descr=""/>
          <p:cNvPicPr/>
          <p:nvPr/>
        </p:nvPicPr>
        <p:blipFill>
          <a:blip r:embed="rId4"/>
          <a:stretch/>
        </p:blipFill>
        <p:spPr>
          <a:xfrm>
            <a:off x="4532040" y="4297680"/>
            <a:ext cx="1868760" cy="1868760"/>
          </a:xfrm>
          <a:prstGeom prst="rect">
            <a:avLst/>
          </a:prstGeom>
          <a:ln>
            <a:noFill/>
          </a:ln>
        </p:spPr>
      </p:pic>
      <p:pic>
        <p:nvPicPr>
          <p:cNvPr id="202" name="" descr=""/>
          <p:cNvPicPr/>
          <p:nvPr/>
        </p:nvPicPr>
        <p:blipFill>
          <a:blip r:embed="rId5"/>
          <a:stretch/>
        </p:blipFill>
        <p:spPr>
          <a:xfrm>
            <a:off x="4389120" y="4154760"/>
            <a:ext cx="2011680" cy="2011680"/>
          </a:xfrm>
          <a:prstGeom prst="rect">
            <a:avLst/>
          </a:prstGeom>
          <a:ln>
            <a:noFill/>
          </a:ln>
        </p:spPr>
      </p:pic>
      <p:pic>
        <p:nvPicPr>
          <p:cNvPr id="203" name="" descr=""/>
          <p:cNvPicPr/>
          <p:nvPr/>
        </p:nvPicPr>
        <p:blipFill>
          <a:blip r:embed="rId6"/>
          <a:stretch/>
        </p:blipFill>
        <p:spPr>
          <a:xfrm>
            <a:off x="4389120" y="1920240"/>
            <a:ext cx="2011680" cy="20116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(512x512)</a:t>
            </a:r>
            <a:endParaRPr b="0" lang="en-US" sz="2800" spc="-1" strike="noStrike">
              <a:latin typeface="Arial"/>
            </a:endParaRPr>
          </a:p>
        </p:txBody>
      </p:sp>
      <p:sp>
        <p:nvSpPr>
          <p:cNvPr id="205"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E7538469-B5A9-4E6A-AE5B-058F9737C4FE}" type="slidenum">
              <a:rPr b="0" lang="en-US" sz="900" spc="-1" strike="noStrike">
                <a:solidFill>
                  <a:srgbClr val="ffffff"/>
                </a:solidFill>
                <a:latin typeface="Tw Cen MT"/>
              </a:rPr>
              <a:t>&lt;number&gt;</a:t>
            </a:fld>
            <a:endParaRPr b="0" lang="en-US" sz="900" spc="-1" strike="noStrike">
              <a:latin typeface="Arial"/>
            </a:endParaRPr>
          </a:p>
        </p:txBody>
      </p:sp>
      <p:pic>
        <p:nvPicPr>
          <p:cNvPr id="206" name="" descr=""/>
          <p:cNvPicPr/>
          <p:nvPr/>
        </p:nvPicPr>
        <p:blipFill>
          <a:blip r:embed="rId1"/>
          <a:stretch/>
        </p:blipFill>
        <p:spPr>
          <a:xfrm>
            <a:off x="1554480" y="2028960"/>
            <a:ext cx="3152880" cy="2185920"/>
          </a:xfrm>
          <a:prstGeom prst="rect">
            <a:avLst/>
          </a:prstGeom>
          <a:ln>
            <a:noFill/>
          </a:ln>
        </p:spPr>
      </p:pic>
      <p:pic>
        <p:nvPicPr>
          <p:cNvPr id="207" name="" descr=""/>
          <p:cNvPicPr/>
          <p:nvPr/>
        </p:nvPicPr>
        <p:blipFill>
          <a:blip r:embed="rId2"/>
          <a:stretch/>
        </p:blipFill>
        <p:spPr>
          <a:xfrm>
            <a:off x="1554480" y="4214880"/>
            <a:ext cx="3152880" cy="2185920"/>
          </a:xfrm>
          <a:prstGeom prst="rect">
            <a:avLst/>
          </a:prstGeom>
          <a:ln>
            <a:noFill/>
          </a:ln>
        </p:spPr>
      </p:pic>
      <p:pic>
        <p:nvPicPr>
          <p:cNvPr id="208" name="" descr=""/>
          <p:cNvPicPr/>
          <p:nvPr/>
        </p:nvPicPr>
        <p:blipFill>
          <a:blip r:embed="rId3"/>
          <a:stretch/>
        </p:blipFill>
        <p:spPr>
          <a:xfrm>
            <a:off x="7040880" y="4155840"/>
            <a:ext cx="2900520" cy="2244960"/>
          </a:xfrm>
          <a:prstGeom prst="rect">
            <a:avLst/>
          </a:prstGeom>
          <a:ln>
            <a:noFill/>
          </a:ln>
        </p:spPr>
      </p:pic>
      <p:pic>
        <p:nvPicPr>
          <p:cNvPr id="209" name="" descr=""/>
          <p:cNvPicPr/>
          <p:nvPr/>
        </p:nvPicPr>
        <p:blipFill>
          <a:blip r:embed="rId4"/>
          <a:stretch/>
        </p:blipFill>
        <p:spPr>
          <a:xfrm>
            <a:off x="7059960" y="1920240"/>
            <a:ext cx="2907000" cy="2156760"/>
          </a:xfrm>
          <a:prstGeom prst="rect">
            <a:avLst/>
          </a:prstGeom>
          <a:ln>
            <a:noFill/>
          </a:ln>
        </p:spPr>
      </p:pic>
      <p:sp>
        <p:nvSpPr>
          <p:cNvPr id="210" name="TextShape 3"/>
          <p:cNvSpPr txBox="1"/>
          <p:nvPr/>
        </p:nvSpPr>
        <p:spPr>
          <a:xfrm>
            <a:off x="5486400" y="2926080"/>
            <a:ext cx="776520" cy="346320"/>
          </a:xfrm>
          <a:prstGeom prst="rect">
            <a:avLst/>
          </a:prstGeom>
          <a:noFill/>
          <a:ln>
            <a:noFill/>
          </a:ln>
        </p:spPr>
        <p:txBody>
          <a:bodyPr lIns="90000" rIns="90000" tIns="45000" bIns="45000">
            <a:spAutoFit/>
          </a:bodyPr>
          <a:p>
            <a:r>
              <a:rPr b="0" lang="en-US" sz="1800" spc="-1" strike="noStrike">
                <a:latin typeface="Arial"/>
              </a:rPr>
              <a:t>Adam</a:t>
            </a:r>
            <a:endParaRPr b="0" lang="en-US" sz="1800" spc="-1" strike="noStrike">
              <a:latin typeface="Arial"/>
            </a:endParaRPr>
          </a:p>
        </p:txBody>
      </p:sp>
      <p:sp>
        <p:nvSpPr>
          <p:cNvPr id="211" name="TextShape 4"/>
          <p:cNvSpPr txBox="1"/>
          <p:nvPr/>
        </p:nvSpPr>
        <p:spPr>
          <a:xfrm>
            <a:off x="5577840" y="5029200"/>
            <a:ext cx="930600" cy="346320"/>
          </a:xfrm>
          <a:prstGeom prst="rect">
            <a:avLst/>
          </a:prstGeom>
          <a:noFill/>
          <a:ln>
            <a:noFill/>
          </a:ln>
        </p:spPr>
        <p:txBody>
          <a:bodyPr lIns="90000" rIns="90000" tIns="45000" bIns="45000">
            <a:spAutoFit/>
          </a:bodyPr>
          <a:p>
            <a:r>
              <a:rPr b="0" lang="en-US" sz="1800" spc="-1" strike="noStrike">
                <a:latin typeface="Arial"/>
              </a:rPr>
              <a:t>LBFGS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(512x512)</a:t>
            </a:r>
            <a:endParaRPr b="0" lang="en-US" sz="2800" spc="-1" strike="noStrike">
              <a:latin typeface="Arial"/>
            </a:endParaRPr>
          </a:p>
        </p:txBody>
      </p:sp>
      <p:sp>
        <p:nvSpPr>
          <p:cNvPr id="213"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30637212-D46D-4604-99E2-08ED559B5875}" type="slidenum">
              <a:rPr b="0" lang="en-US" sz="900" spc="-1" strike="noStrike">
                <a:solidFill>
                  <a:srgbClr val="ffffff"/>
                </a:solidFill>
                <a:latin typeface="Tw Cen MT"/>
              </a:rPr>
              <a:t>&lt;number&gt;</a:t>
            </a:fld>
            <a:endParaRPr b="0" lang="en-US" sz="900" spc="-1" strike="noStrike">
              <a:latin typeface="Arial"/>
            </a:endParaRPr>
          </a:p>
        </p:txBody>
      </p:sp>
      <p:pic>
        <p:nvPicPr>
          <p:cNvPr id="214" name="" descr=""/>
          <p:cNvPicPr/>
          <p:nvPr/>
        </p:nvPicPr>
        <p:blipFill>
          <a:blip r:embed="rId1"/>
          <a:stretch/>
        </p:blipFill>
        <p:spPr>
          <a:xfrm>
            <a:off x="395640" y="1920240"/>
            <a:ext cx="2256120" cy="3016080"/>
          </a:xfrm>
          <a:prstGeom prst="rect">
            <a:avLst/>
          </a:prstGeom>
          <a:ln>
            <a:noFill/>
          </a:ln>
        </p:spPr>
      </p:pic>
      <p:pic>
        <p:nvPicPr>
          <p:cNvPr id="215" name="" descr=""/>
          <p:cNvPicPr/>
          <p:nvPr/>
        </p:nvPicPr>
        <p:blipFill>
          <a:blip r:embed="rId2"/>
          <a:stretch/>
        </p:blipFill>
        <p:spPr>
          <a:xfrm>
            <a:off x="2773080" y="3291840"/>
            <a:ext cx="2256120" cy="3016080"/>
          </a:xfrm>
          <a:prstGeom prst="rect">
            <a:avLst/>
          </a:prstGeom>
          <a:ln>
            <a:noFill/>
          </a:ln>
        </p:spPr>
      </p:pic>
      <p:pic>
        <p:nvPicPr>
          <p:cNvPr id="216" name="" descr=""/>
          <p:cNvPicPr/>
          <p:nvPr/>
        </p:nvPicPr>
        <p:blipFill>
          <a:blip r:embed="rId3"/>
          <a:stretch/>
        </p:blipFill>
        <p:spPr>
          <a:xfrm>
            <a:off x="6217920" y="2286000"/>
            <a:ext cx="2256120" cy="3016080"/>
          </a:xfrm>
          <a:prstGeom prst="rect">
            <a:avLst/>
          </a:prstGeom>
          <a:ln>
            <a:noFill/>
          </a:ln>
        </p:spPr>
      </p:pic>
      <p:pic>
        <p:nvPicPr>
          <p:cNvPr id="217" name="" descr=""/>
          <p:cNvPicPr/>
          <p:nvPr/>
        </p:nvPicPr>
        <p:blipFill>
          <a:blip r:embed="rId4"/>
          <a:stretch/>
        </p:blipFill>
        <p:spPr>
          <a:xfrm>
            <a:off x="9356760" y="2286000"/>
            <a:ext cx="2256120" cy="3016080"/>
          </a:xfrm>
          <a:prstGeom prst="rect">
            <a:avLst/>
          </a:prstGeom>
          <a:ln>
            <a:noFill/>
          </a:ln>
        </p:spPr>
      </p:pic>
      <p:sp>
        <p:nvSpPr>
          <p:cNvPr id="218" name="TextShape 3"/>
          <p:cNvSpPr txBox="1"/>
          <p:nvPr/>
        </p:nvSpPr>
        <p:spPr>
          <a:xfrm>
            <a:off x="5423040" y="3239640"/>
            <a:ext cx="776520" cy="346320"/>
          </a:xfrm>
          <a:prstGeom prst="rect">
            <a:avLst/>
          </a:prstGeom>
          <a:noFill/>
          <a:ln>
            <a:noFill/>
          </a:ln>
        </p:spPr>
        <p:txBody>
          <a:bodyPr lIns="90000" rIns="90000" tIns="45000" bIns="45000">
            <a:spAutoFit/>
          </a:bodyPr>
          <a:p>
            <a:r>
              <a:rPr b="0" lang="en-US" sz="1800" spc="-1" strike="noStrike">
                <a:latin typeface="Arial"/>
              </a:rPr>
              <a:t>Adam</a:t>
            </a:r>
            <a:endParaRPr b="0" lang="en-US" sz="1800" spc="-1" strike="noStrike">
              <a:latin typeface="Arial"/>
            </a:endParaRPr>
          </a:p>
        </p:txBody>
      </p:sp>
      <p:sp>
        <p:nvSpPr>
          <p:cNvPr id="219" name="TextShape 4"/>
          <p:cNvSpPr txBox="1"/>
          <p:nvPr/>
        </p:nvSpPr>
        <p:spPr>
          <a:xfrm>
            <a:off x="8412480" y="3200400"/>
            <a:ext cx="930600" cy="346320"/>
          </a:xfrm>
          <a:prstGeom prst="rect">
            <a:avLst/>
          </a:prstGeom>
          <a:noFill/>
          <a:ln>
            <a:noFill/>
          </a:ln>
        </p:spPr>
        <p:txBody>
          <a:bodyPr lIns="90000" rIns="90000" tIns="45000" bIns="45000">
            <a:spAutoFit/>
          </a:bodyPr>
          <a:p>
            <a:r>
              <a:rPr b="0" lang="en-US" sz="1800" spc="-1" strike="noStrike">
                <a:latin typeface="Arial"/>
              </a:rPr>
              <a:t>LBFGS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(512x512)</a:t>
            </a:r>
            <a:endParaRPr b="0" lang="en-US" sz="2800" spc="-1" strike="noStrike">
              <a:latin typeface="Arial"/>
            </a:endParaRPr>
          </a:p>
        </p:txBody>
      </p:sp>
      <p:sp>
        <p:nvSpPr>
          <p:cNvPr id="221"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188467A8-6341-4C9D-9C90-29E95209B85A}" type="slidenum">
              <a:rPr b="0" lang="en-US" sz="900" spc="-1" strike="noStrike">
                <a:solidFill>
                  <a:srgbClr val="ffffff"/>
                </a:solidFill>
                <a:latin typeface="Tw Cen MT"/>
              </a:rPr>
              <a:t>&lt;number&gt;</a:t>
            </a:fld>
            <a:endParaRPr b="0" lang="en-US" sz="900" spc="-1" strike="noStrike">
              <a:latin typeface="Arial"/>
            </a:endParaRPr>
          </a:p>
        </p:txBody>
      </p:sp>
      <p:pic>
        <p:nvPicPr>
          <p:cNvPr id="222" name="" descr=""/>
          <p:cNvPicPr/>
          <p:nvPr/>
        </p:nvPicPr>
        <p:blipFill>
          <a:blip r:embed="rId1"/>
          <a:stretch/>
        </p:blipFill>
        <p:spPr>
          <a:xfrm>
            <a:off x="91800" y="2468880"/>
            <a:ext cx="4116600" cy="3087360"/>
          </a:xfrm>
          <a:prstGeom prst="rect">
            <a:avLst/>
          </a:prstGeom>
          <a:ln>
            <a:noFill/>
          </a:ln>
        </p:spPr>
      </p:pic>
      <p:pic>
        <p:nvPicPr>
          <p:cNvPr id="223" name="" descr=""/>
          <p:cNvPicPr/>
          <p:nvPr/>
        </p:nvPicPr>
        <p:blipFill>
          <a:blip r:embed="rId2"/>
          <a:stretch/>
        </p:blipFill>
        <p:spPr>
          <a:xfrm>
            <a:off x="3840480" y="2468880"/>
            <a:ext cx="4116600" cy="3087360"/>
          </a:xfrm>
          <a:prstGeom prst="rect">
            <a:avLst/>
          </a:prstGeom>
          <a:ln>
            <a:noFill/>
          </a:ln>
        </p:spPr>
      </p:pic>
      <p:pic>
        <p:nvPicPr>
          <p:cNvPr id="224" name="" descr=""/>
          <p:cNvPicPr/>
          <p:nvPr/>
        </p:nvPicPr>
        <p:blipFill>
          <a:blip r:embed="rId3"/>
          <a:stretch/>
        </p:blipFill>
        <p:spPr>
          <a:xfrm>
            <a:off x="7587720" y="2468880"/>
            <a:ext cx="4116600" cy="30873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(512x512)</a:t>
            </a:r>
            <a:endParaRPr b="0" lang="en-US" sz="2800" spc="-1" strike="noStrike">
              <a:latin typeface="Arial"/>
            </a:endParaRPr>
          </a:p>
        </p:txBody>
      </p:sp>
      <p:sp>
        <p:nvSpPr>
          <p:cNvPr id="226"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606C65EF-0412-4597-86D9-BD51248C2453}" type="slidenum">
              <a:rPr b="0" lang="en-US" sz="900" spc="-1" strike="noStrike">
                <a:solidFill>
                  <a:srgbClr val="ffffff"/>
                </a:solidFill>
                <a:latin typeface="Tw Cen MT"/>
              </a:rPr>
              <a:t>&lt;number&gt;</a:t>
            </a:fld>
            <a:endParaRPr b="0" lang="en-US" sz="900" spc="-1" strike="noStrike">
              <a:latin typeface="Arial"/>
            </a:endParaRPr>
          </a:p>
        </p:txBody>
      </p:sp>
      <p:pic>
        <p:nvPicPr>
          <p:cNvPr id="227" name="" descr=""/>
          <p:cNvPicPr/>
          <p:nvPr/>
        </p:nvPicPr>
        <p:blipFill>
          <a:blip r:embed="rId1"/>
          <a:stretch/>
        </p:blipFill>
        <p:spPr>
          <a:xfrm>
            <a:off x="182880" y="2075400"/>
            <a:ext cx="3938760" cy="2953800"/>
          </a:xfrm>
          <a:prstGeom prst="rect">
            <a:avLst/>
          </a:prstGeom>
          <a:ln>
            <a:noFill/>
          </a:ln>
        </p:spPr>
      </p:pic>
      <p:pic>
        <p:nvPicPr>
          <p:cNvPr id="228" name="" descr=""/>
          <p:cNvPicPr/>
          <p:nvPr/>
        </p:nvPicPr>
        <p:blipFill>
          <a:blip r:embed="rId2"/>
          <a:stretch/>
        </p:blipFill>
        <p:spPr>
          <a:xfrm>
            <a:off x="3926520" y="2075400"/>
            <a:ext cx="3938760" cy="2953800"/>
          </a:xfrm>
          <a:prstGeom prst="rect">
            <a:avLst/>
          </a:prstGeom>
          <a:ln>
            <a:noFill/>
          </a:ln>
        </p:spPr>
      </p:pic>
      <p:pic>
        <p:nvPicPr>
          <p:cNvPr id="229" name="" descr=""/>
          <p:cNvPicPr/>
          <p:nvPr/>
        </p:nvPicPr>
        <p:blipFill>
          <a:blip r:embed="rId3"/>
          <a:stretch/>
        </p:blipFill>
        <p:spPr>
          <a:xfrm>
            <a:off x="8131320" y="2075400"/>
            <a:ext cx="3938760" cy="29538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(1024x1024)</a:t>
            </a:r>
            <a:endParaRPr b="0" lang="en-US" sz="2800" spc="-1" strike="noStrike">
              <a:latin typeface="Arial"/>
            </a:endParaRPr>
          </a:p>
        </p:txBody>
      </p:sp>
      <p:sp>
        <p:nvSpPr>
          <p:cNvPr id="231"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5ABB2439-7CCD-400D-AD95-D2423501918B}" type="slidenum">
              <a:rPr b="0" lang="en-US" sz="900" spc="-1" strike="noStrike">
                <a:solidFill>
                  <a:srgbClr val="ffffff"/>
                </a:solidFill>
                <a:latin typeface="Tw Cen MT"/>
              </a:rPr>
              <a:t>&lt;number&gt;</a:t>
            </a:fld>
            <a:endParaRPr b="0" lang="en-US" sz="900" spc="-1" strike="noStrike">
              <a:latin typeface="Arial"/>
            </a:endParaRPr>
          </a:p>
        </p:txBody>
      </p:sp>
      <p:pic>
        <p:nvPicPr>
          <p:cNvPr id="232" name="Picture 7" descr=""/>
          <p:cNvPicPr/>
          <p:nvPr/>
        </p:nvPicPr>
        <p:blipFill>
          <a:blip r:embed="rId1"/>
          <a:stretch/>
        </p:blipFill>
        <p:spPr>
          <a:xfrm>
            <a:off x="2957760" y="2118240"/>
            <a:ext cx="5329080" cy="399924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(1024x1024)</a:t>
            </a:r>
            <a:endParaRPr b="0" lang="en-US" sz="2800" spc="-1" strike="noStrike">
              <a:latin typeface="Arial"/>
            </a:endParaRPr>
          </a:p>
        </p:txBody>
      </p:sp>
      <p:pic>
        <p:nvPicPr>
          <p:cNvPr id="234" name="Content Placeholder 5" descr=""/>
          <p:cNvPicPr/>
          <p:nvPr/>
        </p:nvPicPr>
        <p:blipFill>
          <a:blip r:embed="rId1"/>
          <a:stretch/>
        </p:blipFill>
        <p:spPr>
          <a:xfrm>
            <a:off x="2914560" y="1974600"/>
            <a:ext cx="5642280" cy="4234320"/>
          </a:xfrm>
          <a:prstGeom prst="rect">
            <a:avLst/>
          </a:prstGeom>
          <a:ln>
            <a:noFill/>
          </a:ln>
        </p:spPr>
      </p:pic>
      <p:sp>
        <p:nvSpPr>
          <p:cNvPr id="235"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33B69CCA-F7AD-4AC6-A82F-ABE3E5EE52FA}" type="slidenum">
              <a:rPr b="0" lang="en-US" sz="900" spc="-1" strike="noStrike">
                <a:solidFill>
                  <a:srgbClr val="ffffff"/>
                </a:solidFill>
                <a:latin typeface="Tw Cen MT"/>
              </a:rPr>
              <a:t>&lt;number&gt;</a:t>
            </a:fld>
            <a:endParaRPr b="0" lang="en-US" sz="900" spc="-1" strike="noStrike">
              <a:latin typeface="Arial"/>
            </a:endParaRPr>
          </a:p>
        </p:txBody>
      </p:sp>
      <p:sp>
        <p:nvSpPr>
          <p:cNvPr id="236" name="CustomShape 3"/>
          <p:cNvSpPr/>
          <p:nvPr/>
        </p:nvSpPr>
        <p:spPr>
          <a:xfrm>
            <a:off x="1682640" y="3907440"/>
            <a:ext cx="8607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w Cen MT"/>
                <a:ea typeface="DejaVu Sans"/>
              </a:rPr>
              <a:t>ADAM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(1024x1024)</a:t>
            </a:r>
            <a:endParaRPr b="0" lang="en-US" sz="2800" spc="-1" strike="noStrike">
              <a:latin typeface="Arial"/>
            </a:endParaRPr>
          </a:p>
        </p:txBody>
      </p:sp>
      <p:pic>
        <p:nvPicPr>
          <p:cNvPr id="238" name="Content Placeholder 5" descr=""/>
          <p:cNvPicPr/>
          <p:nvPr/>
        </p:nvPicPr>
        <p:blipFill>
          <a:blip r:embed="rId1"/>
          <a:stretch/>
        </p:blipFill>
        <p:spPr>
          <a:xfrm>
            <a:off x="2954520" y="1990800"/>
            <a:ext cx="5714280" cy="4288320"/>
          </a:xfrm>
          <a:prstGeom prst="rect">
            <a:avLst/>
          </a:prstGeom>
          <a:ln>
            <a:noFill/>
          </a:ln>
        </p:spPr>
      </p:pic>
      <p:sp>
        <p:nvSpPr>
          <p:cNvPr id="239"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FE684510-CB8B-423D-B94C-FD0CFDC2C88E}" type="slidenum">
              <a:rPr b="0" lang="en-US" sz="900" spc="-1" strike="noStrike">
                <a:solidFill>
                  <a:srgbClr val="ffffff"/>
                </a:solidFill>
                <a:latin typeface="Tw Cen MT"/>
              </a:rPr>
              <a:t>&lt;number&gt;</a:t>
            </a:fld>
            <a:endParaRPr b="0" lang="en-US" sz="900" spc="-1" strike="noStrike">
              <a:latin typeface="Arial"/>
            </a:endParaRPr>
          </a:p>
        </p:txBody>
      </p:sp>
      <p:sp>
        <p:nvSpPr>
          <p:cNvPr id="240" name="CustomShape 3"/>
          <p:cNvSpPr/>
          <p:nvPr/>
        </p:nvSpPr>
        <p:spPr>
          <a:xfrm>
            <a:off x="1846800" y="3950640"/>
            <a:ext cx="9856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w Cen MT"/>
                <a:ea typeface="DejaVu Sans"/>
              </a:rPr>
              <a:t>L-BFGS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(1024x1024)</a:t>
            </a:r>
            <a:endParaRPr b="0" lang="en-US" sz="2800" spc="-1" strike="noStrike">
              <a:latin typeface="Arial"/>
            </a:endParaRPr>
          </a:p>
        </p:txBody>
      </p:sp>
      <p:pic>
        <p:nvPicPr>
          <p:cNvPr id="242" name="Content Placeholder 5" descr=""/>
          <p:cNvPicPr/>
          <p:nvPr/>
        </p:nvPicPr>
        <p:blipFill>
          <a:blip r:embed="rId1"/>
          <a:stretch/>
        </p:blipFill>
        <p:spPr>
          <a:xfrm>
            <a:off x="3449160" y="1978560"/>
            <a:ext cx="4409280" cy="4409280"/>
          </a:xfrm>
          <a:prstGeom prst="rect">
            <a:avLst/>
          </a:prstGeom>
          <a:ln>
            <a:noFill/>
          </a:ln>
        </p:spPr>
      </p:pic>
      <p:sp>
        <p:nvSpPr>
          <p:cNvPr id="243"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B1A07095-B8B6-4044-90EF-1C2322FD4088}"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(1024x1024)</a:t>
            </a:r>
            <a:endParaRPr b="0" lang="en-US" sz="2800" spc="-1" strike="noStrike">
              <a:latin typeface="Arial"/>
            </a:endParaRPr>
          </a:p>
        </p:txBody>
      </p:sp>
      <p:pic>
        <p:nvPicPr>
          <p:cNvPr id="245" name="Content Placeholder 5" descr=""/>
          <p:cNvPicPr/>
          <p:nvPr/>
        </p:nvPicPr>
        <p:blipFill>
          <a:blip r:embed="rId1"/>
          <a:stretch/>
        </p:blipFill>
        <p:spPr>
          <a:xfrm>
            <a:off x="3449160" y="1978560"/>
            <a:ext cx="4409280" cy="4409280"/>
          </a:xfrm>
          <a:prstGeom prst="rect">
            <a:avLst/>
          </a:prstGeom>
          <a:ln>
            <a:noFill/>
          </a:ln>
        </p:spPr>
      </p:pic>
      <p:sp>
        <p:nvSpPr>
          <p:cNvPr id="246"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A8174C4F-D23F-453E-910D-DD6E3D571EE6}" type="slidenum">
              <a:rPr b="0" lang="en-US" sz="900" spc="-1" strike="noStrike">
                <a:solidFill>
                  <a:srgbClr val="ffffff"/>
                </a:solidFill>
                <a:latin typeface="Tw Cen MT"/>
              </a:rPr>
              <a:t>&lt;number&gt;</a:t>
            </a:fld>
            <a:endParaRPr b="0" lang="en-US" sz="900" spc="-1" strike="noStrike">
              <a:latin typeface="Arial"/>
            </a:endParaRPr>
          </a:p>
        </p:txBody>
      </p:sp>
      <p:pic>
        <p:nvPicPr>
          <p:cNvPr id="247" name="Picture 4" descr=""/>
          <p:cNvPicPr/>
          <p:nvPr/>
        </p:nvPicPr>
        <p:blipFill>
          <a:blip r:embed="rId2"/>
          <a:stretch/>
        </p:blipFill>
        <p:spPr>
          <a:xfrm>
            <a:off x="3449160" y="1978560"/>
            <a:ext cx="4409280" cy="4409280"/>
          </a:xfrm>
          <a:prstGeom prst="rect">
            <a:avLst/>
          </a:prstGeom>
          <a:ln>
            <a:noFill/>
          </a:ln>
        </p:spPr>
      </p:pic>
      <p:sp>
        <p:nvSpPr>
          <p:cNvPr id="248" name="CustomShape 3"/>
          <p:cNvSpPr/>
          <p:nvPr/>
        </p:nvSpPr>
        <p:spPr>
          <a:xfrm>
            <a:off x="2353680" y="3576600"/>
            <a:ext cx="8607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w Cen MT"/>
                <a:ea typeface="DejaVu Sans"/>
              </a:rPr>
              <a:t>ADAM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What is Artistic Style Transfer?</a:t>
            </a:r>
            <a:endParaRPr b="0" lang="en-US" sz="5400" spc="-1" strike="noStrike">
              <a:latin typeface="Arial"/>
            </a:endParaRPr>
          </a:p>
        </p:txBody>
      </p:sp>
      <p:sp>
        <p:nvSpPr>
          <p:cNvPr id="92" name="CustomShape 2"/>
          <p:cNvSpPr/>
          <p:nvPr/>
        </p:nvSpPr>
        <p:spPr>
          <a:xfrm>
            <a:off x="1097280" y="2108160"/>
            <a:ext cx="10057680" cy="3760200"/>
          </a:xfrm>
          <a:prstGeom prst="rect">
            <a:avLst/>
          </a:prstGeom>
          <a:noFill/>
          <a:ln>
            <a:noFill/>
          </a:ln>
        </p:spPr>
        <p:style>
          <a:lnRef idx="0"/>
          <a:fillRef idx="0"/>
          <a:effectRef idx="0"/>
          <a:fontRef idx="minor"/>
        </p:style>
        <p:txBody>
          <a:bodyPr lIns="0" rIns="0" tIns="45000" bIns="45000">
            <a:normAutofit fontScale="65000"/>
          </a:bodyPr>
          <a:p>
            <a:pPr marL="91440" indent="-90720">
              <a:lnSpc>
                <a:spcPct val="110000"/>
              </a:lnSpc>
              <a:spcBef>
                <a:spcPts val="1199"/>
              </a:spcBef>
              <a:spcAft>
                <a:spcPts val="201"/>
              </a:spcAft>
              <a:buClr>
                <a:srgbClr val="e77c29"/>
              </a:buClr>
              <a:buFont typeface="Calibri"/>
              <a:buChar char=" "/>
            </a:pPr>
            <a:r>
              <a:rPr b="1" lang="en-US" sz="2300" spc="-1" strike="noStrike">
                <a:solidFill>
                  <a:srgbClr val="404040"/>
                </a:solidFill>
                <a:latin typeface="Tw Cen MT"/>
              </a:rPr>
              <a:t>Extract the Style: </a:t>
            </a:r>
            <a:r>
              <a:rPr b="0" lang="en-US" sz="2300" spc="-1" strike="noStrike">
                <a:solidFill>
                  <a:srgbClr val="404040"/>
                </a:solidFill>
                <a:latin typeface="Tw Cen MT"/>
              </a:rPr>
              <a:t>we consider the style as texture. Using a deep NN texture model, look at correlation between feature responses in an image. The correlation is a value that tell us how correlated are two features in response to a particular image.</a:t>
            </a:r>
            <a:endParaRPr b="0" lang="en-US" sz="2300" spc="-1" strike="noStrike">
              <a:latin typeface="Arial"/>
            </a:endParaRPr>
          </a:p>
          <a:p>
            <a:pPr>
              <a:lnSpc>
                <a:spcPct val="110000"/>
              </a:lnSpc>
              <a:spcBef>
                <a:spcPts val="1199"/>
              </a:spcBef>
              <a:spcAft>
                <a:spcPts val="201"/>
              </a:spcAft>
            </a:pPr>
            <a:r>
              <a:rPr b="0" lang="en-US" sz="2300" spc="-1" strike="noStrike">
                <a:solidFill>
                  <a:srgbClr val="404040"/>
                </a:solidFill>
                <a:latin typeface="Tw Cen MT"/>
              </a:rPr>
              <a:t>This is done for every layer creating a correlation matrices. This will give a texture model that can be used to model the style. These matrices are then used to generate a new image that reproduce correlation between feature responses in the network. This will get a texturize version of the image.</a:t>
            </a:r>
            <a:endParaRPr b="0" lang="en-US" sz="2300" spc="-1" strike="noStrike">
              <a:latin typeface="Arial"/>
            </a:endParaRPr>
          </a:p>
          <a:p>
            <a:pPr>
              <a:lnSpc>
                <a:spcPct val="110000"/>
              </a:lnSpc>
              <a:spcBef>
                <a:spcPts val="1199"/>
              </a:spcBef>
              <a:spcAft>
                <a:spcPts val="201"/>
              </a:spcAft>
            </a:pPr>
            <a:r>
              <a:rPr b="0" lang="en-US" sz="2300" spc="-1" strike="noStrike">
                <a:solidFill>
                  <a:srgbClr val="404040"/>
                </a:solidFill>
                <a:latin typeface="Tw Cen MT"/>
              </a:rPr>
              <a:t>Recap: we run CNN, extract the texture from the painting, extract the content from the photograph, both in terms of features of the NN, and then generate a new image.</a:t>
            </a:r>
            <a:endParaRPr b="0" lang="en-US" sz="2300" spc="-1" strike="noStrike">
              <a:latin typeface="Arial"/>
            </a:endParaRPr>
          </a:p>
        </p:txBody>
      </p:sp>
      <p:sp>
        <p:nvSpPr>
          <p:cNvPr id="93"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A813109A-6FE0-4C65-9451-DD1EB7D704D5}"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(1024x1024)</a:t>
            </a:r>
            <a:endParaRPr b="0" lang="en-US" sz="2800" spc="-1" strike="noStrike">
              <a:latin typeface="Arial"/>
            </a:endParaRPr>
          </a:p>
        </p:txBody>
      </p:sp>
      <p:pic>
        <p:nvPicPr>
          <p:cNvPr id="250" name="Content Placeholder 5" descr=""/>
          <p:cNvPicPr/>
          <p:nvPr/>
        </p:nvPicPr>
        <p:blipFill>
          <a:blip r:embed="rId1"/>
          <a:stretch/>
        </p:blipFill>
        <p:spPr>
          <a:xfrm>
            <a:off x="3449160" y="1978560"/>
            <a:ext cx="4409280" cy="4409280"/>
          </a:xfrm>
          <a:prstGeom prst="rect">
            <a:avLst/>
          </a:prstGeom>
          <a:ln>
            <a:noFill/>
          </a:ln>
        </p:spPr>
      </p:pic>
      <p:sp>
        <p:nvSpPr>
          <p:cNvPr id="251"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BCDECF2C-F5B7-432C-AE31-281AB9A54350}" type="slidenum">
              <a:rPr b="0" lang="en-US" sz="900" spc="-1" strike="noStrike">
                <a:solidFill>
                  <a:srgbClr val="ffffff"/>
                </a:solidFill>
                <a:latin typeface="Tw Cen MT"/>
              </a:rPr>
              <a:t>&lt;number&gt;</a:t>
            </a:fld>
            <a:endParaRPr b="0" lang="en-US" sz="900" spc="-1" strike="noStrike">
              <a:latin typeface="Arial"/>
            </a:endParaRPr>
          </a:p>
        </p:txBody>
      </p:sp>
      <p:pic>
        <p:nvPicPr>
          <p:cNvPr id="252" name="Picture 6" descr=""/>
          <p:cNvPicPr/>
          <p:nvPr/>
        </p:nvPicPr>
        <p:blipFill>
          <a:blip r:embed="rId2"/>
          <a:stretch/>
        </p:blipFill>
        <p:spPr>
          <a:xfrm>
            <a:off x="3449160" y="1978560"/>
            <a:ext cx="4409280" cy="4409280"/>
          </a:xfrm>
          <a:prstGeom prst="rect">
            <a:avLst/>
          </a:prstGeom>
          <a:ln>
            <a:noFill/>
          </a:ln>
        </p:spPr>
      </p:pic>
      <p:sp>
        <p:nvSpPr>
          <p:cNvPr id="253" name="CustomShape 3"/>
          <p:cNvSpPr/>
          <p:nvPr/>
        </p:nvSpPr>
        <p:spPr>
          <a:xfrm>
            <a:off x="2263680" y="3935520"/>
            <a:ext cx="9856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Tw Cen MT"/>
                <a:ea typeface="DejaVu Sans"/>
              </a:rPr>
              <a:t>L-BFGS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RESULTS </a:t>
            </a:r>
            <a:r>
              <a:rPr b="0" lang="en-US" sz="2800" spc="-52" strike="noStrike">
                <a:solidFill>
                  <a:srgbClr val="404040"/>
                </a:solidFill>
                <a:latin typeface="Tw Cen MT"/>
              </a:rPr>
              <a:t>(1024x1024)</a:t>
            </a:r>
            <a:endParaRPr b="0" lang="en-US" sz="2800" spc="-1" strike="noStrike">
              <a:latin typeface="Arial"/>
            </a:endParaRPr>
          </a:p>
        </p:txBody>
      </p:sp>
      <p:pic>
        <p:nvPicPr>
          <p:cNvPr id="255" name="Content Placeholder 5" descr=""/>
          <p:cNvPicPr/>
          <p:nvPr/>
        </p:nvPicPr>
        <p:blipFill>
          <a:blip r:embed="rId1"/>
          <a:stretch/>
        </p:blipFill>
        <p:spPr>
          <a:xfrm>
            <a:off x="914400" y="2103120"/>
            <a:ext cx="5368680" cy="4026240"/>
          </a:xfrm>
          <a:prstGeom prst="rect">
            <a:avLst/>
          </a:prstGeom>
          <a:ln>
            <a:noFill/>
          </a:ln>
        </p:spPr>
      </p:pic>
      <p:sp>
        <p:nvSpPr>
          <p:cNvPr id="256"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D56C7906-4B71-4F73-9850-FB11D5EB607E}" type="slidenum">
              <a:rPr b="0" lang="en-US" sz="900" spc="-1" strike="noStrike">
                <a:solidFill>
                  <a:srgbClr val="ffffff"/>
                </a:solidFill>
                <a:latin typeface="Tw Cen MT"/>
              </a:rPr>
              <a:t>&lt;number&gt;</a:t>
            </a:fld>
            <a:endParaRPr b="0" lang="en-US" sz="900" spc="-1" strike="noStrike">
              <a:latin typeface="Arial"/>
            </a:endParaRPr>
          </a:p>
        </p:txBody>
      </p:sp>
      <p:pic>
        <p:nvPicPr>
          <p:cNvPr id="257" name="" descr=""/>
          <p:cNvPicPr/>
          <p:nvPr/>
        </p:nvPicPr>
        <p:blipFill>
          <a:blip r:embed="rId2"/>
          <a:stretch/>
        </p:blipFill>
        <p:spPr>
          <a:xfrm>
            <a:off x="6309360" y="2286000"/>
            <a:ext cx="4023360" cy="3474720"/>
          </a:xfrm>
          <a:prstGeom prst="rect">
            <a:avLst/>
          </a:prstGeom>
          <a:ln>
            <a:noFill/>
          </a:ln>
        </p:spPr>
      </p:pic>
      <p:pic>
        <p:nvPicPr>
          <p:cNvPr id="258" name="" descr=""/>
          <p:cNvPicPr/>
          <p:nvPr/>
        </p:nvPicPr>
        <p:blipFill>
          <a:blip r:embed="rId3"/>
          <a:stretch/>
        </p:blipFill>
        <p:spPr>
          <a:xfrm>
            <a:off x="6309360" y="2286000"/>
            <a:ext cx="4480560" cy="3657600"/>
          </a:xfrm>
          <a:prstGeom prst="rect">
            <a:avLst/>
          </a:prstGeom>
          <a:ln>
            <a:noFill/>
          </a:ln>
        </p:spPr>
      </p:pic>
      <p:pic>
        <p:nvPicPr>
          <p:cNvPr id="259" name="" descr=""/>
          <p:cNvPicPr/>
          <p:nvPr/>
        </p:nvPicPr>
        <p:blipFill>
          <a:blip r:embed="rId4"/>
          <a:stretch/>
        </p:blipFill>
        <p:spPr>
          <a:xfrm>
            <a:off x="6309360" y="2194560"/>
            <a:ext cx="4937760" cy="3840480"/>
          </a:xfrm>
          <a:prstGeom prst="rect">
            <a:avLst/>
          </a:prstGeom>
          <a:ln>
            <a:noFill/>
          </a:ln>
        </p:spPr>
      </p:pic>
      <p:pic>
        <p:nvPicPr>
          <p:cNvPr id="260" name="" descr=""/>
          <p:cNvPicPr/>
          <p:nvPr/>
        </p:nvPicPr>
        <p:blipFill>
          <a:blip r:embed="rId5"/>
          <a:stretch/>
        </p:blipFill>
        <p:spPr>
          <a:xfrm>
            <a:off x="6309360" y="2103120"/>
            <a:ext cx="5120640" cy="3931920"/>
          </a:xfrm>
          <a:prstGeom prst="rect">
            <a:avLst/>
          </a:prstGeom>
          <a:ln>
            <a:noFill/>
          </a:ln>
        </p:spPr>
      </p:pic>
      <p:pic>
        <p:nvPicPr>
          <p:cNvPr id="261" name="" descr=""/>
          <p:cNvPicPr/>
          <p:nvPr/>
        </p:nvPicPr>
        <p:blipFill>
          <a:blip r:embed="rId6"/>
          <a:stretch/>
        </p:blipFill>
        <p:spPr>
          <a:xfrm>
            <a:off x="6337440" y="1974240"/>
            <a:ext cx="5212080" cy="402336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COMPARATIVE RESULTS</a:t>
            </a:r>
            <a:endParaRPr b="0" lang="en-US" sz="5400" spc="-1" strike="noStrike">
              <a:latin typeface="Arial"/>
            </a:endParaRPr>
          </a:p>
        </p:txBody>
      </p:sp>
      <p:sp>
        <p:nvSpPr>
          <p:cNvPr id="263" name="CustomShape 2"/>
          <p:cNvSpPr/>
          <p:nvPr/>
        </p:nvSpPr>
        <p:spPr>
          <a:xfrm>
            <a:off x="1097280" y="2108160"/>
            <a:ext cx="10057680" cy="3760200"/>
          </a:xfrm>
          <a:prstGeom prst="rect">
            <a:avLst/>
          </a:prstGeom>
          <a:noFill/>
          <a:ln>
            <a:noFill/>
          </a:ln>
        </p:spPr>
        <p:style>
          <a:lnRef idx="0"/>
          <a:fillRef idx="0"/>
          <a:effectRef idx="0"/>
          <a:fontRef idx="minor"/>
        </p:style>
        <p:txBody>
          <a:bodyPr lIns="0" rIns="0" tIns="45000" bIns="45000">
            <a:noAutofit/>
          </a:bodyPr>
          <a:p>
            <a:pPr marL="91440" indent="-90720">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LBFGS is favored over Adam in terms of loss and compute time</a:t>
            </a:r>
            <a:endParaRPr b="0" lang="en-US" sz="2300" spc="-1" strike="noStrike">
              <a:latin typeface="Arial"/>
            </a:endParaRPr>
          </a:p>
          <a:p>
            <a:pPr marL="91440" indent="-90720">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Adam is favored for memory usage, especially as image size grows</a:t>
            </a:r>
            <a:endParaRPr b="0" lang="en-US" sz="2300" spc="-1" strike="noStrike">
              <a:latin typeface="Arial"/>
            </a:endParaRPr>
          </a:p>
          <a:p>
            <a:pPr marL="91440" indent="-90720">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Increasing image size does not effect the relative advantages of our respective loss optimization algorithms with respect to performance and memory usage</a:t>
            </a:r>
            <a:endParaRPr b="0" lang="en-US" sz="2300" spc="-1" strike="noStrike">
              <a:latin typeface="Arial"/>
            </a:endParaRPr>
          </a:p>
          <a:p>
            <a:pPr marL="91440" indent="-90720">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Choice of size-controlled content image does not affect time or memory usage</a:t>
            </a:r>
            <a:endParaRPr b="0" lang="en-US" sz="2300" spc="-1" strike="noStrike">
              <a:latin typeface="Arial"/>
            </a:endParaRPr>
          </a:p>
          <a:p>
            <a:pPr marL="91440" indent="-90720">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Choice of style image </a:t>
            </a:r>
            <a:r>
              <a:rPr b="0" i="1" lang="en-US" sz="2300" spc="-1" strike="noStrike">
                <a:solidFill>
                  <a:srgbClr val="404040"/>
                </a:solidFill>
                <a:latin typeface="Tw Cen MT"/>
              </a:rPr>
              <a:t>does</a:t>
            </a:r>
            <a:r>
              <a:rPr b="0" lang="en-US" sz="2300" spc="-1" strike="noStrike">
                <a:solidFill>
                  <a:srgbClr val="404040"/>
                </a:solidFill>
                <a:latin typeface="Tw Cen MT"/>
              </a:rPr>
              <a:t> disproprotionately affect LBFGS time </a:t>
            </a:r>
            <a:endParaRPr b="0" lang="en-US" sz="2300" spc="-1" strike="noStrike">
              <a:latin typeface="Arial"/>
            </a:endParaRPr>
          </a:p>
          <a:p>
            <a:pPr>
              <a:lnSpc>
                <a:spcPct val="110000"/>
              </a:lnSpc>
              <a:spcBef>
                <a:spcPts val="1199"/>
              </a:spcBef>
              <a:spcAft>
                <a:spcPts val="201"/>
              </a:spcAft>
            </a:pPr>
            <a:endParaRPr b="0" lang="en-US" sz="2300" spc="-1" strike="noStrike">
              <a:latin typeface="Arial"/>
            </a:endParaRPr>
          </a:p>
        </p:txBody>
      </p:sp>
      <p:sp>
        <p:nvSpPr>
          <p:cNvPr id="264"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9FD426F8-E82A-4B46-B21C-315187789B5B}"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COMPARATIVE RESULTS</a:t>
            </a:r>
            <a:endParaRPr b="0" lang="en-US" sz="5400" spc="-1" strike="noStrike">
              <a:latin typeface="Arial"/>
            </a:endParaRPr>
          </a:p>
        </p:txBody>
      </p:sp>
      <p:sp>
        <p:nvSpPr>
          <p:cNvPr id="266" name="CustomShape 2"/>
          <p:cNvSpPr/>
          <p:nvPr/>
        </p:nvSpPr>
        <p:spPr>
          <a:xfrm>
            <a:off x="1097280" y="2108160"/>
            <a:ext cx="10057680" cy="3760200"/>
          </a:xfrm>
          <a:prstGeom prst="rect">
            <a:avLst/>
          </a:prstGeom>
          <a:noFill/>
          <a:ln>
            <a:noFill/>
          </a:ln>
        </p:spPr>
        <p:style>
          <a:lnRef idx="0"/>
          <a:fillRef idx="0"/>
          <a:effectRef idx="0"/>
          <a:fontRef idx="minor"/>
        </p:style>
        <p:txBody>
          <a:bodyPr lIns="0" rIns="0" tIns="45000" bIns="45000">
            <a:noAutofit/>
          </a:bodyPr>
          <a:p>
            <a:pPr marL="91440" indent="-90720">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Prefer Adam when memory is limited, but time is unconstrained, and tuning hyperparameters for moment estimation, learning rate not a problem, especially for large images</a:t>
            </a:r>
            <a:endParaRPr b="0" lang="en-US" sz="2300" spc="-1" strike="noStrike">
              <a:latin typeface="Arial"/>
            </a:endParaRPr>
          </a:p>
          <a:p>
            <a:pPr marL="91440" indent="-90720">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Prefer LBFGS when image quality is the priority, memory usage is not a limiting factor</a:t>
            </a:r>
            <a:r>
              <a:rPr b="0" lang="en-US" sz="2300" spc="-1" strike="noStrike">
                <a:solidFill>
                  <a:srgbClr val="404040"/>
                </a:solidFill>
                <a:latin typeface="Tw Cen MT"/>
              </a:rPr>
              <a:t> </a:t>
            </a:r>
            <a:endParaRPr b="0" lang="en-US" sz="2300" spc="-1" strike="noStrike">
              <a:latin typeface="Arial"/>
            </a:endParaRPr>
          </a:p>
          <a:p>
            <a:pPr marL="91440" indent="-90720">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Adam has special use case in tensorflow implementation with recording intermediary outputs</a:t>
            </a:r>
            <a:endParaRPr b="0" lang="en-US" sz="2300" spc="-1" strike="noStrike">
              <a:latin typeface="Arial"/>
            </a:endParaRPr>
          </a:p>
          <a:p>
            <a:pPr>
              <a:lnSpc>
                <a:spcPct val="110000"/>
              </a:lnSpc>
              <a:spcBef>
                <a:spcPts val="1199"/>
              </a:spcBef>
              <a:spcAft>
                <a:spcPts val="201"/>
              </a:spcAft>
            </a:pPr>
            <a:endParaRPr b="0" lang="en-US" sz="2300" spc="-1" strike="noStrike">
              <a:latin typeface="Arial"/>
            </a:endParaRPr>
          </a:p>
        </p:txBody>
      </p:sp>
      <p:sp>
        <p:nvSpPr>
          <p:cNvPr id="267"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167F24FA-66FF-4375-8597-87B6CA888A80}"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BONUS DOGS </a:t>
            </a:r>
            <a:r>
              <a:rPr b="0" lang="en-US" sz="2800" spc="-52" strike="noStrike">
                <a:solidFill>
                  <a:srgbClr val="404040"/>
                </a:solidFill>
                <a:latin typeface="Tw Cen MT"/>
              </a:rPr>
              <a:t>(512x512)</a:t>
            </a:r>
            <a:endParaRPr b="0" lang="en-US" sz="2800" spc="-1" strike="noStrike">
              <a:latin typeface="Arial"/>
            </a:endParaRPr>
          </a:p>
        </p:txBody>
      </p:sp>
      <p:sp>
        <p:nvSpPr>
          <p:cNvPr id="269"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1459BE64-DF98-48CF-AAB3-A6AA03308A28}" type="slidenum">
              <a:rPr b="0" lang="en-US" sz="900" spc="-1" strike="noStrike">
                <a:solidFill>
                  <a:srgbClr val="ffffff"/>
                </a:solidFill>
                <a:latin typeface="Tw Cen MT"/>
              </a:rPr>
              <a:t>&lt;number&gt;</a:t>
            </a:fld>
            <a:endParaRPr b="0" lang="en-US" sz="900" spc="-1" strike="noStrike">
              <a:latin typeface="Arial"/>
            </a:endParaRPr>
          </a:p>
        </p:txBody>
      </p:sp>
      <p:pic>
        <p:nvPicPr>
          <p:cNvPr id="270" name="" descr=""/>
          <p:cNvPicPr/>
          <p:nvPr/>
        </p:nvPicPr>
        <p:blipFill>
          <a:blip r:embed="rId1"/>
          <a:stretch/>
        </p:blipFill>
        <p:spPr>
          <a:xfrm>
            <a:off x="1266480" y="1946160"/>
            <a:ext cx="3113280" cy="4151160"/>
          </a:xfrm>
          <a:prstGeom prst="rect">
            <a:avLst/>
          </a:prstGeom>
          <a:ln>
            <a:noFill/>
          </a:ln>
        </p:spPr>
      </p:pic>
      <p:pic>
        <p:nvPicPr>
          <p:cNvPr id="271" name="" descr=""/>
          <p:cNvPicPr/>
          <p:nvPr/>
        </p:nvPicPr>
        <p:blipFill>
          <a:blip r:embed="rId2"/>
          <a:stretch/>
        </p:blipFill>
        <p:spPr>
          <a:xfrm>
            <a:off x="4380480" y="1946160"/>
            <a:ext cx="3113280" cy="4151160"/>
          </a:xfrm>
          <a:prstGeom prst="rect">
            <a:avLst/>
          </a:prstGeom>
          <a:ln>
            <a:noFill/>
          </a:ln>
        </p:spPr>
      </p:pic>
      <p:pic>
        <p:nvPicPr>
          <p:cNvPr id="272" name="" descr=""/>
          <p:cNvPicPr/>
          <p:nvPr/>
        </p:nvPicPr>
        <p:blipFill>
          <a:blip r:embed="rId3"/>
          <a:stretch/>
        </p:blipFill>
        <p:spPr>
          <a:xfrm>
            <a:off x="7493760" y="1920240"/>
            <a:ext cx="3113280" cy="415116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BONUS DOGS </a:t>
            </a:r>
            <a:r>
              <a:rPr b="0" lang="en-US" sz="2800" spc="-52" strike="noStrike">
                <a:solidFill>
                  <a:srgbClr val="404040"/>
                </a:solidFill>
                <a:latin typeface="Tw Cen MT"/>
              </a:rPr>
              <a:t>(512x512)</a:t>
            </a:r>
            <a:endParaRPr b="0" lang="en-US" sz="2800" spc="-1" strike="noStrike">
              <a:latin typeface="Arial"/>
            </a:endParaRPr>
          </a:p>
        </p:txBody>
      </p:sp>
      <p:sp>
        <p:nvSpPr>
          <p:cNvPr id="274"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6F342655-3F97-459E-B2D8-56734E942045}" type="slidenum">
              <a:rPr b="0" lang="en-US" sz="900" spc="-1" strike="noStrike">
                <a:solidFill>
                  <a:srgbClr val="ffffff"/>
                </a:solidFill>
                <a:latin typeface="Tw Cen MT"/>
              </a:rPr>
              <a:t>&lt;number&gt;</a:t>
            </a:fld>
            <a:endParaRPr b="0" lang="en-US" sz="900" spc="-1" strike="noStrike">
              <a:latin typeface="Arial"/>
            </a:endParaRPr>
          </a:p>
        </p:txBody>
      </p:sp>
      <p:pic>
        <p:nvPicPr>
          <p:cNvPr id="275" name="" descr=""/>
          <p:cNvPicPr/>
          <p:nvPr/>
        </p:nvPicPr>
        <p:blipFill>
          <a:blip r:embed="rId1"/>
          <a:stretch/>
        </p:blipFill>
        <p:spPr>
          <a:xfrm>
            <a:off x="1266480" y="1946160"/>
            <a:ext cx="3113280" cy="4151160"/>
          </a:xfrm>
          <a:prstGeom prst="rect">
            <a:avLst/>
          </a:prstGeom>
          <a:ln>
            <a:noFill/>
          </a:ln>
        </p:spPr>
      </p:pic>
      <p:pic>
        <p:nvPicPr>
          <p:cNvPr id="276" name="" descr=""/>
          <p:cNvPicPr/>
          <p:nvPr/>
        </p:nvPicPr>
        <p:blipFill>
          <a:blip r:embed="rId2"/>
          <a:stretch/>
        </p:blipFill>
        <p:spPr>
          <a:xfrm>
            <a:off x="4379760" y="1919520"/>
            <a:ext cx="2743560" cy="3658320"/>
          </a:xfrm>
          <a:prstGeom prst="rect">
            <a:avLst/>
          </a:prstGeom>
          <a:ln>
            <a:noFill/>
          </a:ln>
        </p:spPr>
      </p:pic>
      <p:pic>
        <p:nvPicPr>
          <p:cNvPr id="277" name="" descr=""/>
          <p:cNvPicPr/>
          <p:nvPr/>
        </p:nvPicPr>
        <p:blipFill>
          <a:blip r:embed="rId3"/>
          <a:stretch/>
        </p:blipFill>
        <p:spPr>
          <a:xfrm>
            <a:off x="7123320" y="1919520"/>
            <a:ext cx="2743560" cy="3658320"/>
          </a:xfrm>
          <a:prstGeom prst="rect">
            <a:avLst/>
          </a:prstGeom>
          <a:ln>
            <a:noFill/>
          </a:ln>
        </p:spPr>
      </p:pic>
      <p:pic>
        <p:nvPicPr>
          <p:cNvPr id="278" name="" descr=""/>
          <p:cNvPicPr/>
          <p:nvPr/>
        </p:nvPicPr>
        <p:blipFill>
          <a:blip r:embed="rId4"/>
          <a:stretch/>
        </p:blipFill>
        <p:spPr>
          <a:xfrm>
            <a:off x="4379760" y="1919520"/>
            <a:ext cx="3155040" cy="4206960"/>
          </a:xfrm>
          <a:prstGeom prst="rect">
            <a:avLst/>
          </a:prstGeom>
          <a:ln>
            <a:noFill/>
          </a:ln>
        </p:spPr>
      </p:pic>
      <p:pic>
        <p:nvPicPr>
          <p:cNvPr id="279" name="" descr=""/>
          <p:cNvPicPr/>
          <p:nvPr/>
        </p:nvPicPr>
        <p:blipFill>
          <a:blip r:embed="rId5"/>
          <a:stretch/>
        </p:blipFill>
        <p:spPr>
          <a:xfrm>
            <a:off x="7534800" y="1919520"/>
            <a:ext cx="3155040" cy="420696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BONUS DOGS </a:t>
            </a:r>
            <a:r>
              <a:rPr b="0" lang="en-US" sz="2800" spc="-52" strike="noStrike">
                <a:solidFill>
                  <a:srgbClr val="404040"/>
                </a:solidFill>
                <a:latin typeface="Tw Cen MT"/>
              </a:rPr>
              <a:t>(512x512)</a:t>
            </a:r>
            <a:endParaRPr b="0" lang="en-US" sz="2800" spc="-1" strike="noStrike">
              <a:latin typeface="Arial"/>
            </a:endParaRPr>
          </a:p>
        </p:txBody>
      </p:sp>
      <p:sp>
        <p:nvSpPr>
          <p:cNvPr id="281"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0F501E1E-323E-47A9-AC27-3FEBA8415FEC}" type="slidenum">
              <a:rPr b="0" lang="en-US" sz="900" spc="-1" strike="noStrike">
                <a:solidFill>
                  <a:srgbClr val="ffffff"/>
                </a:solidFill>
                <a:latin typeface="Tw Cen MT"/>
              </a:rPr>
              <a:t>&lt;number&gt;</a:t>
            </a:fld>
            <a:endParaRPr b="0" lang="en-US" sz="900" spc="-1" strike="noStrike">
              <a:latin typeface="Arial"/>
            </a:endParaRPr>
          </a:p>
        </p:txBody>
      </p:sp>
      <p:pic>
        <p:nvPicPr>
          <p:cNvPr id="282" name="" descr=""/>
          <p:cNvPicPr/>
          <p:nvPr/>
        </p:nvPicPr>
        <p:blipFill>
          <a:blip r:embed="rId1"/>
          <a:stretch/>
        </p:blipFill>
        <p:spPr>
          <a:xfrm>
            <a:off x="1266480" y="1946160"/>
            <a:ext cx="3113280" cy="4151160"/>
          </a:xfrm>
          <a:prstGeom prst="rect">
            <a:avLst/>
          </a:prstGeom>
          <a:ln>
            <a:noFill/>
          </a:ln>
        </p:spPr>
      </p:pic>
      <p:pic>
        <p:nvPicPr>
          <p:cNvPr id="283" name="" descr=""/>
          <p:cNvPicPr/>
          <p:nvPr/>
        </p:nvPicPr>
        <p:blipFill>
          <a:blip r:embed="rId2"/>
          <a:stretch/>
        </p:blipFill>
        <p:spPr>
          <a:xfrm>
            <a:off x="4379760" y="1944360"/>
            <a:ext cx="3113640" cy="4151520"/>
          </a:xfrm>
          <a:prstGeom prst="rect">
            <a:avLst/>
          </a:prstGeom>
          <a:ln>
            <a:noFill/>
          </a:ln>
        </p:spPr>
      </p:pic>
      <p:pic>
        <p:nvPicPr>
          <p:cNvPr id="284" name="" descr=""/>
          <p:cNvPicPr/>
          <p:nvPr/>
        </p:nvPicPr>
        <p:blipFill>
          <a:blip r:embed="rId3"/>
          <a:stretch/>
        </p:blipFill>
        <p:spPr>
          <a:xfrm>
            <a:off x="7493400" y="1944360"/>
            <a:ext cx="3113640" cy="415152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BONUS DOGS </a:t>
            </a:r>
            <a:r>
              <a:rPr b="0" lang="en-US" sz="2800" spc="-52" strike="noStrike">
                <a:solidFill>
                  <a:srgbClr val="404040"/>
                </a:solidFill>
                <a:latin typeface="Tw Cen MT"/>
              </a:rPr>
              <a:t>(512x512)</a:t>
            </a:r>
            <a:endParaRPr b="0" lang="en-US" sz="2800" spc="-1" strike="noStrike">
              <a:latin typeface="Arial"/>
            </a:endParaRPr>
          </a:p>
        </p:txBody>
      </p:sp>
      <p:sp>
        <p:nvSpPr>
          <p:cNvPr id="286"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DC5432DE-7B26-4B2F-B2B6-64B486A3DE82}" type="slidenum">
              <a:rPr b="0" lang="en-US" sz="900" spc="-1" strike="noStrike">
                <a:solidFill>
                  <a:srgbClr val="ffffff"/>
                </a:solidFill>
                <a:latin typeface="Tw Cen MT"/>
              </a:rPr>
              <a:t>&lt;number&gt;</a:t>
            </a:fld>
            <a:endParaRPr b="0" lang="en-US" sz="900" spc="-1" strike="noStrike">
              <a:latin typeface="Arial"/>
            </a:endParaRPr>
          </a:p>
        </p:txBody>
      </p:sp>
      <p:pic>
        <p:nvPicPr>
          <p:cNvPr id="287" name="" descr=""/>
          <p:cNvPicPr/>
          <p:nvPr/>
        </p:nvPicPr>
        <p:blipFill>
          <a:blip r:embed="rId1"/>
          <a:stretch/>
        </p:blipFill>
        <p:spPr>
          <a:xfrm>
            <a:off x="1266480" y="1946160"/>
            <a:ext cx="3113280" cy="4151160"/>
          </a:xfrm>
          <a:prstGeom prst="rect">
            <a:avLst/>
          </a:prstGeom>
          <a:ln>
            <a:noFill/>
          </a:ln>
        </p:spPr>
      </p:pic>
      <p:pic>
        <p:nvPicPr>
          <p:cNvPr id="288" name="" descr=""/>
          <p:cNvPicPr/>
          <p:nvPr/>
        </p:nvPicPr>
        <p:blipFill>
          <a:blip r:embed="rId2"/>
          <a:stretch/>
        </p:blipFill>
        <p:spPr>
          <a:xfrm>
            <a:off x="4379760" y="1943280"/>
            <a:ext cx="3115440" cy="4154040"/>
          </a:xfrm>
          <a:prstGeom prst="rect">
            <a:avLst/>
          </a:prstGeom>
          <a:ln>
            <a:noFill/>
          </a:ln>
        </p:spPr>
      </p:pic>
      <p:pic>
        <p:nvPicPr>
          <p:cNvPr id="289" name="" descr=""/>
          <p:cNvPicPr/>
          <p:nvPr/>
        </p:nvPicPr>
        <p:blipFill>
          <a:blip r:embed="rId3"/>
          <a:stretch/>
        </p:blipFill>
        <p:spPr>
          <a:xfrm>
            <a:off x="7491600" y="1943280"/>
            <a:ext cx="3115440" cy="415404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BONUS DOGS </a:t>
            </a:r>
            <a:r>
              <a:rPr b="0" lang="en-US" sz="2800" spc="-52" strike="noStrike">
                <a:solidFill>
                  <a:srgbClr val="404040"/>
                </a:solidFill>
                <a:latin typeface="Tw Cen MT"/>
              </a:rPr>
              <a:t>(512x512)</a:t>
            </a:r>
            <a:endParaRPr b="0" lang="en-US" sz="2800" spc="-1" strike="noStrike">
              <a:latin typeface="Arial"/>
            </a:endParaRPr>
          </a:p>
        </p:txBody>
      </p:sp>
      <p:sp>
        <p:nvSpPr>
          <p:cNvPr id="291" name="CustomShape 2"/>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FD09DF59-9F6C-4488-9527-DCF1E2922719}" type="slidenum">
              <a:rPr b="0" lang="en-US" sz="900" spc="-1" strike="noStrike">
                <a:solidFill>
                  <a:srgbClr val="ffffff"/>
                </a:solidFill>
                <a:latin typeface="Tw Cen MT"/>
              </a:rPr>
              <a:t>&lt;number&gt;</a:t>
            </a:fld>
            <a:endParaRPr b="0" lang="en-US" sz="900" spc="-1" strike="noStrike">
              <a:latin typeface="Arial"/>
            </a:endParaRPr>
          </a:p>
        </p:txBody>
      </p:sp>
      <p:pic>
        <p:nvPicPr>
          <p:cNvPr id="292" name="" descr=""/>
          <p:cNvPicPr/>
          <p:nvPr/>
        </p:nvPicPr>
        <p:blipFill>
          <a:blip r:embed="rId1"/>
          <a:stretch/>
        </p:blipFill>
        <p:spPr>
          <a:xfrm>
            <a:off x="1266480" y="1946160"/>
            <a:ext cx="3113280" cy="4151160"/>
          </a:xfrm>
          <a:prstGeom prst="rect">
            <a:avLst/>
          </a:prstGeom>
          <a:ln>
            <a:noFill/>
          </a:ln>
        </p:spPr>
      </p:pic>
      <p:pic>
        <p:nvPicPr>
          <p:cNvPr id="293" name="" descr=""/>
          <p:cNvPicPr/>
          <p:nvPr/>
        </p:nvPicPr>
        <p:blipFill>
          <a:blip r:embed="rId2"/>
          <a:stretch/>
        </p:blipFill>
        <p:spPr>
          <a:xfrm>
            <a:off x="4572360" y="1828800"/>
            <a:ext cx="3565800" cy="4268520"/>
          </a:xfrm>
          <a:prstGeom prst="rect">
            <a:avLst/>
          </a:prstGeom>
          <a:ln>
            <a:noFill/>
          </a:ln>
        </p:spPr>
      </p:pic>
      <p:pic>
        <p:nvPicPr>
          <p:cNvPr id="294" name="" descr=""/>
          <p:cNvPicPr/>
          <p:nvPr/>
        </p:nvPicPr>
        <p:blipFill>
          <a:blip r:embed="rId3"/>
          <a:stretch/>
        </p:blipFill>
        <p:spPr>
          <a:xfrm>
            <a:off x="8321040" y="1920240"/>
            <a:ext cx="2925720" cy="4114800"/>
          </a:xfrm>
          <a:prstGeom prst="rect">
            <a:avLst/>
          </a:prstGeom>
          <a:ln>
            <a:noFill/>
          </a:ln>
        </p:spPr>
      </p:pic>
      <p:pic>
        <p:nvPicPr>
          <p:cNvPr id="295" name="" descr=""/>
          <p:cNvPicPr/>
          <p:nvPr/>
        </p:nvPicPr>
        <p:blipFill>
          <a:blip r:embed="rId4"/>
          <a:stretch/>
        </p:blipFill>
        <p:spPr>
          <a:xfrm>
            <a:off x="8321040" y="1920240"/>
            <a:ext cx="3017520" cy="411480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Resources</a:t>
            </a:r>
            <a:endParaRPr b="0" lang="en-US" sz="5400" spc="-1" strike="noStrike">
              <a:latin typeface="Arial"/>
            </a:endParaRPr>
          </a:p>
        </p:txBody>
      </p:sp>
      <p:sp>
        <p:nvSpPr>
          <p:cNvPr id="297" name="CustomShape 2"/>
          <p:cNvSpPr/>
          <p:nvPr/>
        </p:nvSpPr>
        <p:spPr>
          <a:xfrm>
            <a:off x="1097280" y="2108160"/>
            <a:ext cx="10057680" cy="3760200"/>
          </a:xfrm>
          <a:prstGeom prst="rect">
            <a:avLst/>
          </a:prstGeom>
          <a:noFill/>
          <a:ln>
            <a:noFill/>
          </a:ln>
        </p:spPr>
        <p:style>
          <a:lnRef idx="0"/>
          <a:fillRef idx="0"/>
          <a:effectRef idx="0"/>
          <a:fontRef idx="minor"/>
        </p:style>
        <p:txBody>
          <a:bodyPr lIns="0" rIns="0" tIns="45000" bIns="45000">
            <a:normAutofit/>
          </a:bodyPr>
          <a:p>
            <a:pPr marL="91440" indent="-90720">
              <a:lnSpc>
                <a:spcPct val="110000"/>
              </a:lnSpc>
              <a:spcBef>
                <a:spcPts val="1199"/>
              </a:spcBef>
              <a:spcAft>
                <a:spcPts val="201"/>
              </a:spcAft>
              <a:buClr>
                <a:srgbClr val="e77c29"/>
              </a:buClr>
              <a:buFont typeface="Arial"/>
              <a:buChar char="•"/>
            </a:pPr>
            <a:r>
              <a:rPr b="0" lang="en-US" sz="1200" spc="-1" strike="noStrike">
                <a:solidFill>
                  <a:srgbClr val="404040"/>
                </a:solidFill>
                <a:latin typeface="Tw Cen MT"/>
              </a:rPr>
              <a:t>C. Zhu, R. H. Byrd, P. Lu, and J. Nocedal. Algorithm 778: L-BFGS-B: Fortran subroutines for large-scale boundconstrained optimization. ACM Transactions on Mathematical Software (TOMS), 23(4):550–560, 1997.</a:t>
            </a:r>
            <a:endParaRPr b="0" lang="en-US" sz="1200" spc="-1" strike="noStrike">
              <a:latin typeface="Arial"/>
            </a:endParaRPr>
          </a:p>
          <a:p>
            <a:pPr marL="91440" indent="-90720">
              <a:lnSpc>
                <a:spcPct val="110000"/>
              </a:lnSpc>
              <a:spcBef>
                <a:spcPts val="1199"/>
              </a:spcBef>
              <a:spcAft>
                <a:spcPts val="201"/>
              </a:spcAft>
              <a:buClr>
                <a:srgbClr val="e77c29"/>
              </a:buClr>
              <a:buFont typeface="Arial"/>
              <a:buChar char="•"/>
            </a:pPr>
            <a:r>
              <a:rPr b="1" lang="en-US" sz="1200" spc="-1" strike="noStrike" u="sng">
                <a:solidFill>
                  <a:srgbClr val="488cc2"/>
                </a:solidFill>
                <a:uFillTx/>
                <a:latin typeface="Tw Cen MT"/>
                <a:hlinkClick r:id="rId1"/>
              </a:rPr>
              <a:t>A Neural Algorithm of Artistic Style</a:t>
            </a:r>
            <a:endParaRPr b="0" lang="en-US" sz="1200" spc="-1" strike="noStrike">
              <a:latin typeface="Arial"/>
            </a:endParaRPr>
          </a:p>
          <a:p>
            <a:pPr marL="91440" indent="-90720">
              <a:lnSpc>
                <a:spcPct val="110000"/>
              </a:lnSpc>
              <a:spcBef>
                <a:spcPts val="1199"/>
              </a:spcBef>
              <a:spcAft>
                <a:spcPts val="201"/>
              </a:spcAft>
              <a:buClr>
                <a:srgbClr val="e77c29"/>
              </a:buClr>
              <a:buFont typeface="Arial"/>
              <a:buChar char="•"/>
            </a:pPr>
            <a:r>
              <a:rPr b="0" lang="en-US" sz="1200" spc="-1" strike="noStrike" u="sng">
                <a:solidFill>
                  <a:srgbClr val="488cc2"/>
                </a:solidFill>
                <a:uFillTx/>
                <a:latin typeface="Tw Cen MT"/>
                <a:hlinkClick r:id="rId2"/>
              </a:rPr>
              <a:t>Image Style Transfer Using Convolutional Neural Networks </a:t>
            </a:r>
            <a:endParaRPr b="0" lang="en-US" sz="1200" spc="-1" strike="noStrike">
              <a:latin typeface="Arial"/>
            </a:endParaRPr>
          </a:p>
          <a:p>
            <a:pPr marL="91440" indent="-90720">
              <a:lnSpc>
                <a:spcPct val="110000"/>
              </a:lnSpc>
              <a:spcBef>
                <a:spcPts val="1199"/>
              </a:spcBef>
              <a:spcAft>
                <a:spcPts val="201"/>
              </a:spcAft>
              <a:buClr>
                <a:srgbClr val="e77c29"/>
              </a:buClr>
              <a:buFont typeface="Arial"/>
              <a:buChar char="•"/>
            </a:pPr>
            <a:r>
              <a:rPr b="0" lang="en-US" sz="1200" spc="-1" strike="noStrike" u="sng">
                <a:solidFill>
                  <a:srgbClr val="488cc2"/>
                </a:solidFill>
                <a:uFillTx/>
                <a:latin typeface="Tw Cen MT"/>
                <a:hlinkClick r:id="rId3"/>
              </a:rPr>
              <a:t>Artistic Style Transfer with Convolutional Neural Network</a:t>
            </a:r>
            <a:endParaRPr b="0" lang="en-US" sz="1200" spc="-1" strike="noStrike">
              <a:latin typeface="Arial"/>
            </a:endParaRPr>
          </a:p>
          <a:p>
            <a:pPr marL="91440" indent="-90720">
              <a:lnSpc>
                <a:spcPct val="110000"/>
              </a:lnSpc>
              <a:spcBef>
                <a:spcPts val="1199"/>
              </a:spcBef>
              <a:spcAft>
                <a:spcPts val="201"/>
              </a:spcAft>
              <a:buClr>
                <a:srgbClr val="e77c29"/>
              </a:buClr>
              <a:buFont typeface="Arial"/>
              <a:buChar char="•"/>
            </a:pPr>
            <a:r>
              <a:rPr b="0" lang="en-US" sz="1200" spc="-1" strike="noStrike">
                <a:solidFill>
                  <a:srgbClr val="404040"/>
                </a:solidFill>
                <a:latin typeface="Tw Cen MT"/>
              </a:rPr>
              <a:t>ADAM: </a:t>
            </a:r>
            <a:r>
              <a:rPr b="0" lang="en-US" sz="1200" spc="-1" strike="noStrike" u="sng">
                <a:solidFill>
                  <a:srgbClr val="488cc2"/>
                </a:solidFill>
                <a:uFillTx/>
                <a:latin typeface="Tw Cen MT"/>
                <a:hlinkClick r:id="rId4"/>
              </a:rPr>
              <a:t>https://arxiv.org/pdf/1412.6980.pdf</a:t>
            </a:r>
            <a:r>
              <a:rPr b="0" lang="en-US" sz="1200" spc="-1" strike="noStrike">
                <a:solidFill>
                  <a:srgbClr val="404040"/>
                </a:solidFill>
                <a:latin typeface="Tw Cen MT"/>
              </a:rPr>
              <a:t> </a:t>
            </a:r>
            <a:endParaRPr b="0" lang="en-US" sz="1200" spc="-1" strike="noStrike">
              <a:latin typeface="Arial"/>
            </a:endParaRPr>
          </a:p>
          <a:p>
            <a:pPr marL="91440" indent="-90720">
              <a:lnSpc>
                <a:spcPct val="110000"/>
              </a:lnSpc>
              <a:spcBef>
                <a:spcPts val="1199"/>
              </a:spcBef>
              <a:spcAft>
                <a:spcPts val="201"/>
              </a:spcAft>
              <a:buClr>
                <a:srgbClr val="e77c29"/>
              </a:buClr>
              <a:buFont typeface="Arial"/>
              <a:buChar char="•"/>
            </a:pPr>
            <a:r>
              <a:rPr b="0" lang="en-US" sz="1200" spc="-1" strike="noStrike">
                <a:solidFill>
                  <a:srgbClr val="404040"/>
                </a:solidFill>
                <a:latin typeface="Tw Cen MT"/>
              </a:rPr>
              <a:t>L-BFGS: </a:t>
            </a:r>
            <a:r>
              <a:rPr b="0" lang="en-US" sz="1200" spc="-1" strike="noStrike" u="sng">
                <a:solidFill>
                  <a:srgbClr val="488cc2"/>
                </a:solidFill>
                <a:uFillTx/>
                <a:latin typeface="Tw Cen MT"/>
                <a:hlinkClick r:id="rId5"/>
              </a:rPr>
              <a:t>http://curtis.ml.cmu.edu/w/courses/index.php/L-BFGS</a:t>
            </a:r>
            <a:endParaRPr b="0" lang="en-US" sz="1200" spc="-1" strike="noStrike">
              <a:latin typeface="Arial"/>
            </a:endParaRPr>
          </a:p>
          <a:p>
            <a:pPr>
              <a:lnSpc>
                <a:spcPct val="110000"/>
              </a:lnSpc>
              <a:spcBef>
                <a:spcPts val="1199"/>
              </a:spcBef>
              <a:spcAft>
                <a:spcPts val="201"/>
              </a:spcAft>
            </a:pPr>
            <a:endParaRPr b="0" lang="en-US" sz="1200" spc="-1" strike="noStrike">
              <a:latin typeface="Arial"/>
            </a:endParaRPr>
          </a:p>
        </p:txBody>
      </p:sp>
      <p:sp>
        <p:nvSpPr>
          <p:cNvPr id="298"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4DD82B4A-C2E7-4AF8-8F22-17D11A5451D1}"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What is Artistic Style Transfer?</a:t>
            </a:r>
            <a:endParaRPr b="0" lang="en-US" sz="5400" spc="-1" strike="noStrike">
              <a:latin typeface="Arial"/>
            </a:endParaRPr>
          </a:p>
        </p:txBody>
      </p:sp>
      <p:sp>
        <p:nvSpPr>
          <p:cNvPr id="95" name="CustomShape 2"/>
          <p:cNvSpPr/>
          <p:nvPr/>
        </p:nvSpPr>
        <p:spPr>
          <a:xfrm>
            <a:off x="1097280" y="2108160"/>
            <a:ext cx="10057680" cy="3760200"/>
          </a:xfrm>
          <a:prstGeom prst="rect">
            <a:avLst/>
          </a:prstGeom>
          <a:noFill/>
          <a:ln>
            <a:noFill/>
          </a:ln>
        </p:spPr>
        <p:style>
          <a:lnRef idx="0"/>
          <a:fillRef idx="0"/>
          <a:effectRef idx="0"/>
          <a:fontRef idx="minor"/>
        </p:style>
        <p:txBody>
          <a:bodyPr lIns="0" rIns="0" tIns="45000" bIns="45000">
            <a:noAutofit/>
          </a:bodyPr>
          <a:p>
            <a:pPr marL="91440" indent="-90720">
              <a:lnSpc>
                <a:spcPct val="110000"/>
              </a:lnSpc>
              <a:spcBef>
                <a:spcPts val="1199"/>
              </a:spcBef>
              <a:spcAft>
                <a:spcPts val="201"/>
              </a:spcAft>
              <a:buClr>
                <a:srgbClr val="e77c29"/>
              </a:buClr>
              <a:buFont typeface="Calibri"/>
              <a:buChar char=" "/>
            </a:pPr>
            <a:r>
              <a:rPr b="1" lang="en-US" sz="2300" spc="-1" strike="noStrike">
                <a:solidFill>
                  <a:srgbClr val="404040"/>
                </a:solidFill>
                <a:latin typeface="Tw Cen MT"/>
              </a:rPr>
              <a:t>Why this works? </a:t>
            </a:r>
            <a:endParaRPr b="0" lang="en-US" sz="2300" spc="-1" strike="noStrike">
              <a:latin typeface="Arial"/>
            </a:endParaRPr>
          </a:p>
          <a:p>
            <a:pPr lvl="1" marL="384120" indent="-182160">
              <a:lnSpc>
                <a:spcPct val="100000"/>
              </a:lnSpc>
              <a:spcBef>
                <a:spcPts val="201"/>
              </a:spcBef>
              <a:spcAft>
                <a:spcPts val="400"/>
              </a:spcAft>
              <a:buClr>
                <a:srgbClr val="404040"/>
              </a:buClr>
              <a:buFont typeface="Calibri"/>
              <a:buChar char="◦"/>
            </a:pPr>
            <a:r>
              <a:rPr b="0" lang="en-US" sz="2100" spc="-1" strike="noStrike">
                <a:solidFill>
                  <a:srgbClr val="404040"/>
                </a:solidFill>
                <a:latin typeface="Tw Cen MT"/>
              </a:rPr>
              <a:t>Using higher (deeper) layers of the image we are able to maintain the structure of the image without loosing its “meaning”.</a:t>
            </a:r>
            <a:endParaRPr b="0" lang="en-US" sz="2100" spc="-1" strike="noStrike">
              <a:latin typeface="Arial"/>
            </a:endParaRPr>
          </a:p>
          <a:p>
            <a:pPr lvl="1" marL="384120" indent="-182160">
              <a:lnSpc>
                <a:spcPct val="100000"/>
              </a:lnSpc>
              <a:spcBef>
                <a:spcPts val="201"/>
              </a:spcBef>
              <a:spcAft>
                <a:spcPts val="400"/>
              </a:spcAft>
              <a:buClr>
                <a:srgbClr val="404040"/>
              </a:buClr>
              <a:buFont typeface="Calibri"/>
              <a:buChar char="◦"/>
            </a:pPr>
            <a:r>
              <a:rPr b="0" lang="en-US" sz="2100" spc="-1" strike="noStrike">
                <a:solidFill>
                  <a:srgbClr val="404040"/>
                </a:solidFill>
                <a:latin typeface="Tw Cen MT"/>
              </a:rPr>
              <a:t>This let to perform a blending with the style where deformation occurs, but the structure of the image is maintained.</a:t>
            </a:r>
            <a:endParaRPr b="0" lang="en-US" sz="2100" spc="-1" strike="noStrike">
              <a:latin typeface="Arial"/>
            </a:endParaRPr>
          </a:p>
          <a:p>
            <a:pPr lvl="1" marL="384120" indent="-182160">
              <a:lnSpc>
                <a:spcPct val="100000"/>
              </a:lnSpc>
              <a:spcBef>
                <a:spcPts val="201"/>
              </a:spcBef>
              <a:spcAft>
                <a:spcPts val="400"/>
              </a:spcAft>
              <a:buClr>
                <a:srgbClr val="404040"/>
              </a:buClr>
              <a:buFont typeface="Calibri"/>
              <a:buChar char="◦"/>
            </a:pPr>
            <a:r>
              <a:rPr b="0" lang="en-US" sz="2100" spc="-1" strike="noStrike">
                <a:solidFill>
                  <a:srgbClr val="404040"/>
                </a:solidFill>
                <a:latin typeface="Tw Cen MT"/>
              </a:rPr>
              <a:t>The main point is that using NN we can filter out from an image its deep semantic meaning.</a:t>
            </a:r>
            <a:endParaRPr b="0" lang="en-US" sz="2100" spc="-1" strike="noStrike">
              <a:latin typeface="Arial"/>
            </a:endParaRPr>
          </a:p>
        </p:txBody>
      </p:sp>
      <p:sp>
        <p:nvSpPr>
          <p:cNvPr id="96"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F726DBE6-9D3D-4E37-8FD6-47EA007DAC26}"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1097280" y="286560"/>
            <a:ext cx="10057680" cy="1450080"/>
          </a:xfrm>
          <a:prstGeom prst="rect">
            <a:avLst/>
          </a:prstGeom>
          <a:noFill/>
          <a:ln>
            <a:noFill/>
          </a:ln>
        </p:spPr>
        <p:style>
          <a:lnRef idx="0"/>
          <a:fillRef idx="0"/>
          <a:effectRef idx="0"/>
          <a:fontRef idx="minor"/>
        </p:style>
        <p:txBody>
          <a:bodyPr lIns="90000" rIns="90000" tIns="45000" bIns="45000" anchor="b">
            <a:noAutofit/>
          </a:bodyPr>
          <a:p>
            <a:pPr>
              <a:lnSpc>
                <a:spcPct val="80000"/>
              </a:lnSpc>
            </a:pPr>
            <a:r>
              <a:rPr b="0" lang="en-US" sz="5400" spc="-52" strike="noStrike">
                <a:solidFill>
                  <a:srgbClr val="404040"/>
                </a:solidFill>
                <a:latin typeface="Tw Cen MT"/>
              </a:rPr>
              <a:t>CNN </a:t>
            </a:r>
            <a:r>
              <a:rPr b="0" lang="en-US" sz="2800" spc="-52" strike="noStrike">
                <a:solidFill>
                  <a:srgbClr val="404040"/>
                </a:solidFill>
                <a:latin typeface="Tw Cen MT"/>
              </a:rPr>
              <a:t>(</a:t>
            </a:r>
            <a:r>
              <a:rPr b="1" lang="en-US" sz="2800" spc="-52" strike="noStrike">
                <a:solidFill>
                  <a:srgbClr val="404040"/>
                </a:solidFill>
                <a:latin typeface="Tw Cen MT"/>
              </a:rPr>
              <a:t>Convolutional Neural Network</a:t>
            </a:r>
            <a:r>
              <a:rPr b="0" lang="en-US" sz="2800" spc="-52" strike="noStrike">
                <a:solidFill>
                  <a:srgbClr val="404040"/>
                </a:solidFill>
                <a:latin typeface="Tw Cen MT"/>
              </a:rPr>
              <a:t> )</a:t>
            </a:r>
            <a:endParaRPr b="0" lang="en-US" sz="2800" spc="-1" strike="noStrike">
              <a:latin typeface="Arial"/>
            </a:endParaRPr>
          </a:p>
        </p:txBody>
      </p:sp>
      <p:sp>
        <p:nvSpPr>
          <p:cNvPr id="98" name="CustomShape 2"/>
          <p:cNvSpPr/>
          <p:nvPr/>
        </p:nvSpPr>
        <p:spPr>
          <a:xfrm>
            <a:off x="1097280" y="2108160"/>
            <a:ext cx="10057680" cy="3760200"/>
          </a:xfrm>
          <a:prstGeom prst="rect">
            <a:avLst/>
          </a:prstGeom>
          <a:noFill/>
          <a:ln>
            <a:noFill/>
          </a:ln>
        </p:spPr>
        <p:style>
          <a:lnRef idx="0"/>
          <a:fillRef idx="0"/>
          <a:effectRef idx="0"/>
          <a:fontRef idx="minor"/>
        </p:style>
        <p:txBody>
          <a:bodyPr lIns="0" rIns="0" tIns="45000" bIns="45000">
            <a:noAutofit/>
          </a:bodyPr>
          <a:p>
            <a:pPr marL="91440" indent="-90720">
              <a:lnSpc>
                <a:spcPct val="110000"/>
              </a:lnSpc>
              <a:spcBef>
                <a:spcPts val="1199"/>
              </a:spcBef>
              <a:spcAft>
                <a:spcPts val="201"/>
              </a:spcAft>
              <a:buClr>
                <a:srgbClr val="e77c29"/>
              </a:buClr>
              <a:buFont typeface="Arial"/>
              <a:buChar char="•"/>
            </a:pPr>
            <a:r>
              <a:rPr b="0" lang="en-US" sz="2300" spc="-1" strike="noStrike">
                <a:solidFill>
                  <a:srgbClr val="404040"/>
                </a:solidFill>
                <a:latin typeface="Tw Cen MT"/>
              </a:rPr>
              <a:t> </a:t>
            </a:r>
            <a:r>
              <a:rPr b="0" lang="en-US" sz="2300" spc="-1" strike="noStrike">
                <a:solidFill>
                  <a:srgbClr val="404040"/>
                </a:solidFill>
                <a:latin typeface="Tw Cen MT"/>
              </a:rPr>
              <a:t>The CNN is a class of deep neural networks used to analyze images.</a:t>
            </a:r>
            <a:endParaRPr b="0" lang="en-US" sz="2300" spc="-1" strike="noStrike">
              <a:latin typeface="Arial"/>
            </a:endParaRPr>
          </a:p>
          <a:p>
            <a:pPr marL="91440" indent="-90720">
              <a:lnSpc>
                <a:spcPct val="110000"/>
              </a:lnSpc>
              <a:spcBef>
                <a:spcPts val="1199"/>
              </a:spcBef>
              <a:spcAft>
                <a:spcPts val="201"/>
              </a:spcAft>
              <a:buClr>
                <a:srgbClr val="e77c29"/>
              </a:buClr>
              <a:buFont typeface="Arial"/>
              <a:buChar char="•"/>
            </a:pPr>
            <a:r>
              <a:rPr b="0" lang="en-US" sz="2300" spc="-1" strike="noStrike">
                <a:solidFill>
                  <a:srgbClr val="404040"/>
                </a:solidFill>
                <a:latin typeface="Tw Cen MT"/>
              </a:rPr>
              <a:t> </a:t>
            </a:r>
            <a:r>
              <a:rPr b="0" lang="en-US" sz="2300" spc="-1" strike="noStrike">
                <a:solidFill>
                  <a:srgbClr val="404040"/>
                </a:solidFill>
                <a:latin typeface="Tw Cen MT"/>
              </a:rPr>
              <a:t>Consist of layers of small computational units that process visual information hierarchically in a feed forward manner.</a:t>
            </a:r>
            <a:endParaRPr b="0" lang="en-US" sz="2300" spc="-1" strike="noStrike">
              <a:latin typeface="Arial"/>
            </a:endParaRPr>
          </a:p>
          <a:p>
            <a:pPr marL="91440" indent="-90720">
              <a:lnSpc>
                <a:spcPct val="110000"/>
              </a:lnSpc>
              <a:spcBef>
                <a:spcPts val="1199"/>
              </a:spcBef>
              <a:spcAft>
                <a:spcPts val="201"/>
              </a:spcAft>
              <a:buClr>
                <a:srgbClr val="e77c29"/>
              </a:buClr>
              <a:buFont typeface="Arial"/>
              <a:buChar char="•"/>
            </a:pPr>
            <a:r>
              <a:rPr b="0" lang="en-US" sz="2300" spc="-1" strike="noStrike">
                <a:solidFill>
                  <a:srgbClr val="404040"/>
                </a:solidFill>
                <a:latin typeface="Tw Cen MT"/>
              </a:rPr>
              <a:t> </a:t>
            </a:r>
            <a:r>
              <a:rPr b="0" lang="en-US" sz="2300" spc="-1" strike="noStrike">
                <a:solidFill>
                  <a:srgbClr val="404040"/>
                </a:solidFill>
                <a:latin typeface="Tw Cen MT"/>
              </a:rPr>
              <a:t>Each layer of units can be understood ad a collection of image filters, each of which extract a certain feature from the input image.</a:t>
            </a:r>
            <a:endParaRPr b="0" lang="en-US" sz="2300" spc="-1" strike="noStrike">
              <a:latin typeface="Arial"/>
            </a:endParaRPr>
          </a:p>
          <a:p>
            <a:pPr marL="91440" indent="-90720">
              <a:lnSpc>
                <a:spcPct val="110000"/>
              </a:lnSpc>
              <a:spcBef>
                <a:spcPts val="1199"/>
              </a:spcBef>
              <a:spcAft>
                <a:spcPts val="201"/>
              </a:spcAft>
              <a:buClr>
                <a:srgbClr val="e77c29"/>
              </a:buClr>
              <a:buFont typeface="Arial"/>
              <a:buChar char="•"/>
            </a:pPr>
            <a:r>
              <a:rPr b="0" lang="en-US" sz="2300" spc="-1" strike="noStrike">
                <a:solidFill>
                  <a:srgbClr val="404040"/>
                </a:solidFill>
                <a:latin typeface="Tw Cen MT"/>
              </a:rPr>
              <a:t> </a:t>
            </a:r>
            <a:r>
              <a:rPr b="0" lang="en-US" sz="2300" spc="-1" strike="noStrike">
                <a:solidFill>
                  <a:srgbClr val="404040"/>
                </a:solidFill>
                <a:latin typeface="Tw Cen MT"/>
              </a:rPr>
              <a:t>The output of a given layer consists of feature maps: differently filtered versions of the input image.</a:t>
            </a:r>
            <a:endParaRPr b="0" lang="en-US" sz="2300" spc="-1" strike="noStrike">
              <a:latin typeface="Arial"/>
            </a:endParaRPr>
          </a:p>
        </p:txBody>
      </p:sp>
      <p:sp>
        <p:nvSpPr>
          <p:cNvPr id="99"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093D8691-2850-4652-824C-E1CACD997181}"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1097280" y="286560"/>
            <a:ext cx="10057680" cy="512640"/>
          </a:xfrm>
          <a:prstGeom prst="rect">
            <a:avLst/>
          </a:prstGeom>
          <a:noFill/>
          <a:ln>
            <a:noFill/>
          </a:ln>
        </p:spPr>
        <p:style>
          <a:lnRef idx="0"/>
          <a:fillRef idx="0"/>
          <a:effectRef idx="0"/>
          <a:fontRef idx="minor"/>
        </p:style>
      </p:sp>
      <p:pic>
        <p:nvPicPr>
          <p:cNvPr id="101" name="Content Placeholder 4" descr=""/>
          <p:cNvPicPr/>
          <p:nvPr/>
        </p:nvPicPr>
        <p:blipFill>
          <a:blip r:embed="rId1"/>
          <a:stretch/>
        </p:blipFill>
        <p:spPr>
          <a:xfrm>
            <a:off x="887760" y="0"/>
            <a:ext cx="10579680" cy="5825160"/>
          </a:xfrm>
          <a:prstGeom prst="rect">
            <a:avLst/>
          </a:prstGeom>
          <a:ln>
            <a:noFill/>
          </a:ln>
        </p:spPr>
      </p:pic>
      <p:sp>
        <p:nvSpPr>
          <p:cNvPr id="102" name="CustomShape 2"/>
          <p:cNvSpPr/>
          <p:nvPr/>
        </p:nvSpPr>
        <p:spPr>
          <a:xfrm>
            <a:off x="182880" y="5708520"/>
            <a:ext cx="1170360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Tw Cen MT"/>
                <a:ea typeface="DejaVu Sans"/>
              </a:rPr>
              <a:t>Link to paper: </a:t>
            </a:r>
            <a:r>
              <a:rPr b="0" lang="en-US" sz="1800" spc="-1" strike="noStrike" u="sng">
                <a:solidFill>
                  <a:srgbClr val="488cc2"/>
                </a:solidFill>
                <a:uFillTx/>
                <a:latin typeface="Tw Cen MT"/>
                <a:ea typeface="DejaVu Sans"/>
                <a:hlinkClick r:id="rId2"/>
              </a:rPr>
              <a:t>http://openaccess.thecvf.com/content_cvpr_2016/papers/Gatys_Image_Style_Transfer_CVPR_2016_paper.pdf</a:t>
            </a:r>
            <a:endParaRPr b="0" lang="en-US" sz="1800" spc="-1" strike="noStrike">
              <a:latin typeface="Arial"/>
            </a:endParaRPr>
          </a:p>
        </p:txBody>
      </p:sp>
      <p:sp>
        <p:nvSpPr>
          <p:cNvPr id="103" name="CustomShape 3"/>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05E3768F-F5FC-4E64-9B4A-FFBD779DB443}"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 name="CustomShape 1"/>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5" name="CustomShape 2"/>
          <p:cNvSpPr/>
          <p:nvPr/>
        </p:nvSpPr>
        <p:spPr>
          <a:xfrm>
            <a:off x="878760" y="643320"/>
            <a:ext cx="3177000" cy="1673640"/>
          </a:xfrm>
          <a:prstGeom prst="rect">
            <a:avLst/>
          </a:prstGeom>
          <a:noFill/>
          <a:ln>
            <a:noFill/>
          </a:ln>
        </p:spPr>
        <p:style>
          <a:lnRef idx="0"/>
          <a:fillRef idx="0"/>
          <a:effectRef idx="0"/>
          <a:fontRef idx="minor"/>
        </p:style>
        <p:txBody>
          <a:bodyPr lIns="90000" rIns="90000" tIns="45000" bIns="45000" anchor="b">
            <a:normAutofit fontScale="85000"/>
          </a:bodyPr>
          <a:p>
            <a:pPr>
              <a:lnSpc>
                <a:spcPct val="80000"/>
              </a:lnSpc>
            </a:pPr>
            <a:r>
              <a:rPr b="0" lang="en-US" sz="3700" spc="-52" strike="noStrike">
                <a:solidFill>
                  <a:srgbClr val="404040"/>
                </a:solidFill>
                <a:latin typeface="Tw Cen MT"/>
              </a:rPr>
              <a:t>VGG19 (Visual Geometry Group 19)</a:t>
            </a:r>
            <a:endParaRPr b="0" lang="en-US" sz="3700" spc="-1" strike="noStrike">
              <a:latin typeface="Arial"/>
            </a:endParaRPr>
          </a:p>
        </p:txBody>
      </p:sp>
      <p:sp>
        <p:nvSpPr>
          <p:cNvPr id="106" name="Line 3"/>
          <p:cNvSpPr/>
          <p:nvPr/>
        </p:nvSpPr>
        <p:spPr>
          <a:xfrm>
            <a:off x="961920" y="2478240"/>
            <a:ext cx="2926080" cy="0"/>
          </a:xfrm>
          <a:prstGeom prst="line">
            <a:avLst/>
          </a:prstGeom>
          <a:ln>
            <a:solidFill>
              <a:schemeClr val="tx1">
                <a:lumMod val="75000"/>
                <a:lumOff val="25000"/>
              </a:schemeClr>
            </a:solidFill>
            <a:round/>
          </a:ln>
        </p:spPr>
        <p:style>
          <a:lnRef idx="1">
            <a:schemeClr val="accent1"/>
          </a:lnRef>
          <a:fillRef idx="0">
            <a:schemeClr val="accent1"/>
          </a:fillRef>
          <a:effectRef idx="0">
            <a:schemeClr val="accent1"/>
          </a:effectRef>
          <a:fontRef idx="minor"/>
        </p:style>
      </p:sp>
      <p:sp>
        <p:nvSpPr>
          <p:cNvPr id="107" name="CustomShape 4"/>
          <p:cNvSpPr/>
          <p:nvPr/>
        </p:nvSpPr>
        <p:spPr>
          <a:xfrm>
            <a:off x="962280" y="2664000"/>
            <a:ext cx="2925360" cy="3228840"/>
          </a:xfrm>
          <a:prstGeom prst="rect">
            <a:avLst/>
          </a:prstGeom>
          <a:noFill/>
          <a:ln>
            <a:noFill/>
          </a:ln>
        </p:spPr>
        <p:style>
          <a:lnRef idx="0"/>
          <a:fillRef idx="0"/>
          <a:effectRef idx="0"/>
          <a:fontRef idx="minor"/>
        </p:style>
        <p:txBody>
          <a:bodyPr lIns="0" rIns="0" tIns="45000" bIns="45000">
            <a:noAutofit/>
          </a:bodyPr>
          <a:p>
            <a:pPr marL="91440" indent="-90720" algn="just">
              <a:lnSpc>
                <a:spcPct val="110000"/>
              </a:lnSpc>
              <a:spcBef>
                <a:spcPts val="1199"/>
              </a:spcBef>
              <a:spcAft>
                <a:spcPts val="201"/>
              </a:spcAft>
              <a:buClr>
                <a:srgbClr val="e77c29"/>
              </a:buClr>
              <a:buFont typeface="Calibri"/>
              <a:buChar char=" "/>
            </a:pPr>
            <a:r>
              <a:rPr b="0" lang="en-US" sz="1200" spc="-1" strike="noStrike">
                <a:solidFill>
                  <a:srgbClr val="404040"/>
                </a:solidFill>
                <a:latin typeface="Tw Cen MT"/>
              </a:rPr>
              <a:t>NOTE: “Pooling layers provide an approach to down sampling feature maps by summarizing the presence of features in patches of the feature map.” Done to address the problem of the output feature maps that are sensitive to the location of the feature in the input.</a:t>
            </a:r>
            <a:endParaRPr b="0" lang="en-US" sz="1200" spc="-1" strike="noStrike">
              <a:latin typeface="Arial"/>
            </a:endParaRPr>
          </a:p>
          <a:p>
            <a:pPr>
              <a:lnSpc>
                <a:spcPct val="110000"/>
              </a:lnSpc>
              <a:spcBef>
                <a:spcPts val="1199"/>
              </a:spcBef>
              <a:spcAft>
                <a:spcPts val="201"/>
              </a:spcAft>
            </a:pPr>
            <a:endParaRPr b="0" lang="en-US" sz="1200" spc="-1" strike="noStrike">
              <a:latin typeface="Arial"/>
            </a:endParaRPr>
          </a:p>
          <a:p>
            <a:pPr>
              <a:lnSpc>
                <a:spcPct val="110000"/>
              </a:lnSpc>
              <a:spcBef>
                <a:spcPts val="1199"/>
              </a:spcBef>
              <a:spcAft>
                <a:spcPts val="201"/>
              </a:spcAft>
            </a:pPr>
            <a:endParaRPr b="0" lang="en-US" sz="1200" spc="-1" strike="noStrike">
              <a:latin typeface="Arial"/>
            </a:endParaRPr>
          </a:p>
          <a:p>
            <a:pPr>
              <a:lnSpc>
                <a:spcPct val="110000"/>
              </a:lnSpc>
              <a:spcBef>
                <a:spcPts val="1199"/>
              </a:spcBef>
              <a:spcAft>
                <a:spcPts val="201"/>
              </a:spcAft>
            </a:pPr>
            <a:endParaRPr b="0" lang="en-US" sz="1200" spc="-1" strike="noStrike">
              <a:latin typeface="Arial"/>
            </a:endParaRPr>
          </a:p>
          <a:p>
            <a:pPr marL="91440" indent="-90720">
              <a:lnSpc>
                <a:spcPct val="110000"/>
              </a:lnSpc>
              <a:spcBef>
                <a:spcPts val="1199"/>
              </a:spcBef>
              <a:spcAft>
                <a:spcPts val="201"/>
              </a:spcAft>
              <a:buClr>
                <a:srgbClr val="e77c29"/>
              </a:buClr>
              <a:buFont typeface="Calibri"/>
              <a:buChar char=" "/>
            </a:pPr>
            <a:r>
              <a:rPr b="0" lang="en-US" sz="1000" spc="-1" strike="noStrike">
                <a:solidFill>
                  <a:srgbClr val="404040"/>
                </a:solidFill>
                <a:latin typeface="Tw Cen MT"/>
              </a:rPr>
              <a:t>Source Image: </a:t>
            </a:r>
            <a:r>
              <a:rPr b="0" lang="en-US" sz="1000" spc="-1" strike="noStrike" u="sng">
                <a:solidFill>
                  <a:srgbClr val="488cc2"/>
                </a:solidFill>
                <a:uFillTx/>
                <a:latin typeface="Tw Cen MT"/>
                <a:hlinkClick r:id="rId1"/>
              </a:rPr>
              <a:t>https://medium.com/data-science-group-iitr/artistic-style-transfer-with-convolutional-neural-network-7ce2476039fd</a:t>
            </a:r>
            <a:r>
              <a:rPr b="0" lang="en-US" sz="1000" spc="-1" strike="noStrike">
                <a:solidFill>
                  <a:srgbClr val="404040"/>
                </a:solidFill>
                <a:latin typeface="Tw Cen MT"/>
              </a:rPr>
              <a:t> </a:t>
            </a:r>
            <a:endParaRPr b="0" lang="en-US" sz="1000" spc="-1" strike="noStrike">
              <a:latin typeface="Arial"/>
            </a:endParaRPr>
          </a:p>
        </p:txBody>
      </p:sp>
      <p:pic>
        <p:nvPicPr>
          <p:cNvPr id="108" name="Picture 4" descr=""/>
          <p:cNvPicPr/>
          <p:nvPr/>
        </p:nvPicPr>
        <p:blipFill>
          <a:blip r:embed="rId2"/>
          <a:stretch/>
        </p:blipFill>
        <p:spPr>
          <a:xfrm>
            <a:off x="5656680" y="0"/>
            <a:ext cx="5796720" cy="6400080"/>
          </a:xfrm>
          <a:prstGeom prst="rect">
            <a:avLst/>
          </a:prstGeom>
          <a:ln>
            <a:noFill/>
          </a:ln>
        </p:spPr>
      </p:pic>
      <p:sp>
        <p:nvSpPr>
          <p:cNvPr id="109" name="CustomShape 5"/>
          <p:cNvSpPr/>
          <p:nvPr/>
        </p:nvSpPr>
        <p:spPr>
          <a:xfrm>
            <a:off x="3240" y="6400800"/>
            <a:ext cx="1218816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110" name="CustomShape 6"/>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Autofit/>
          </a:bodyPr>
          <a:p>
            <a:pPr>
              <a:lnSpc>
                <a:spcPct val="100000"/>
              </a:lnSpc>
            </a:pPr>
            <a:fld id="{B4670503-E374-4B8E-8F71-B7DA8D79E2BB}"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 name="CustomShape 1"/>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2" name="CustomShape 2"/>
          <p:cNvSpPr/>
          <p:nvPr/>
        </p:nvSpPr>
        <p:spPr>
          <a:xfrm>
            <a:off x="1036440" y="286560"/>
            <a:ext cx="10057680" cy="1450080"/>
          </a:xfrm>
          <a:prstGeom prst="rect">
            <a:avLst/>
          </a:prstGeom>
          <a:noFill/>
          <a:ln>
            <a:noFill/>
          </a:ln>
        </p:spPr>
        <p:style>
          <a:lnRef idx="0"/>
          <a:fillRef idx="0"/>
          <a:effectRef idx="0"/>
          <a:fontRef idx="minor"/>
        </p:style>
        <p:txBody>
          <a:bodyPr lIns="90000" rIns="90000" tIns="45000" bIns="45000" anchor="b">
            <a:normAutofit/>
          </a:bodyPr>
          <a:p>
            <a:pPr>
              <a:lnSpc>
                <a:spcPct val="80000"/>
              </a:lnSpc>
            </a:pPr>
            <a:r>
              <a:rPr b="0" lang="en-US" sz="5400" spc="-52" strike="noStrike">
                <a:solidFill>
                  <a:srgbClr val="404040"/>
                </a:solidFill>
                <a:latin typeface="Tw Cen MT"/>
              </a:rPr>
              <a:t>Content Loss</a:t>
            </a:r>
            <a:endParaRPr b="0" lang="en-US" sz="5400" spc="-1" strike="noStrike">
              <a:latin typeface="Arial"/>
            </a:endParaRPr>
          </a:p>
        </p:txBody>
      </p:sp>
      <p:sp>
        <p:nvSpPr>
          <p:cNvPr id="113" name="Line 3"/>
          <p:cNvSpPr/>
          <p:nvPr/>
        </p:nvSpPr>
        <p:spPr>
          <a:xfrm>
            <a:off x="1106280" y="1895760"/>
            <a:ext cx="9784080" cy="0"/>
          </a:xfrm>
          <a:prstGeom prst="line">
            <a:avLst/>
          </a:prstGeom>
          <a:ln>
            <a:solidFill>
              <a:schemeClr val="tx1">
                <a:lumMod val="75000"/>
                <a:lumOff val="25000"/>
              </a:schemeClr>
            </a:solidFill>
            <a:round/>
          </a:ln>
        </p:spPr>
        <p:style>
          <a:lnRef idx="1">
            <a:schemeClr val="accent1"/>
          </a:lnRef>
          <a:fillRef idx="0">
            <a:schemeClr val="accent1"/>
          </a:fillRef>
          <a:effectRef idx="0">
            <a:schemeClr val="accent1"/>
          </a:effectRef>
          <a:fontRef idx="minor"/>
        </p:style>
      </p:sp>
      <p:pic>
        <p:nvPicPr>
          <p:cNvPr id="114" name="Picture 5" descr=""/>
          <p:cNvPicPr/>
          <p:nvPr/>
        </p:nvPicPr>
        <p:blipFill>
          <a:blip r:embed="rId1"/>
          <a:stretch/>
        </p:blipFill>
        <p:spPr>
          <a:xfrm>
            <a:off x="1031400" y="3499920"/>
            <a:ext cx="3030840" cy="977040"/>
          </a:xfrm>
          <a:prstGeom prst="rect">
            <a:avLst/>
          </a:prstGeom>
          <a:ln>
            <a:noFill/>
          </a:ln>
        </p:spPr>
      </p:pic>
      <p:sp>
        <p:nvSpPr>
          <p:cNvPr id="115" name="CustomShape 4"/>
          <p:cNvSpPr/>
          <p:nvPr/>
        </p:nvSpPr>
        <p:spPr>
          <a:xfrm>
            <a:off x="4706640" y="2108160"/>
            <a:ext cx="6387480" cy="3760200"/>
          </a:xfrm>
          <a:prstGeom prst="rect">
            <a:avLst/>
          </a:prstGeom>
          <a:noFill/>
          <a:ln>
            <a:noFill/>
          </a:ln>
        </p:spPr>
        <p:style>
          <a:lnRef idx="0"/>
          <a:fillRef idx="0"/>
          <a:effectRef idx="0"/>
          <a:fontRef idx="minor"/>
        </p:style>
        <p:txBody>
          <a:bodyPr lIns="0" rIns="0" tIns="45000" bIns="45000">
            <a:normAutofit fontScale="73000"/>
          </a:bodyPr>
          <a:p>
            <a:pPr marL="91440" indent="-90720" algn="just">
              <a:lnSpc>
                <a:spcPct val="100000"/>
              </a:lnSpc>
              <a:spcBef>
                <a:spcPts val="1199"/>
              </a:spcBef>
              <a:spcAft>
                <a:spcPts val="201"/>
              </a:spcAft>
              <a:buClr>
                <a:srgbClr val="e77c29"/>
              </a:buClr>
              <a:buFont typeface="Calibri"/>
              <a:buChar char=" "/>
            </a:pPr>
            <a:r>
              <a:rPr b="0" lang="en-US" sz="2300" spc="-1" strike="noStrike">
                <a:solidFill>
                  <a:srgbClr val="404040"/>
                </a:solidFill>
                <a:latin typeface="Tw Cen MT"/>
              </a:rPr>
              <a:t>Given a chosen </a:t>
            </a:r>
            <a:r>
              <a:rPr b="1" lang="en-US" sz="2300" spc="-1" strike="noStrike">
                <a:solidFill>
                  <a:srgbClr val="404040"/>
                </a:solidFill>
                <a:latin typeface="Tw Cen MT"/>
              </a:rPr>
              <a:t>content layer l</a:t>
            </a:r>
            <a:r>
              <a:rPr b="0" lang="en-US" sz="2300" spc="-1" strike="noStrike">
                <a:solidFill>
                  <a:srgbClr val="404040"/>
                </a:solidFill>
                <a:latin typeface="Tw Cen MT"/>
              </a:rPr>
              <a:t>, the content loss is defined as the Mean Squared Error between the </a:t>
            </a:r>
            <a:r>
              <a:rPr b="1" lang="en-US" sz="2300" spc="-1" strike="noStrike">
                <a:solidFill>
                  <a:srgbClr val="404040"/>
                </a:solidFill>
                <a:latin typeface="Tw Cen MT"/>
              </a:rPr>
              <a:t>feature map F </a:t>
            </a:r>
            <a:r>
              <a:rPr b="0" lang="en-US" sz="2300" spc="-1" strike="noStrike">
                <a:solidFill>
                  <a:srgbClr val="404040"/>
                </a:solidFill>
                <a:latin typeface="Tw Cen MT"/>
              </a:rPr>
              <a:t>of our </a:t>
            </a:r>
            <a:r>
              <a:rPr b="1" lang="en-US" sz="2300" spc="-1" strike="noStrike">
                <a:solidFill>
                  <a:srgbClr val="404040"/>
                </a:solidFill>
                <a:latin typeface="Tw Cen MT"/>
              </a:rPr>
              <a:t>content image C </a:t>
            </a:r>
            <a:r>
              <a:rPr b="0" lang="en-US" sz="2300" spc="-1" strike="noStrike">
                <a:solidFill>
                  <a:srgbClr val="404040"/>
                </a:solidFill>
                <a:latin typeface="Tw Cen MT"/>
              </a:rPr>
              <a:t>and the </a:t>
            </a:r>
            <a:r>
              <a:rPr b="1" lang="en-US" sz="2300" spc="-1" strike="noStrike">
                <a:solidFill>
                  <a:srgbClr val="404040"/>
                </a:solidFill>
                <a:latin typeface="Tw Cen MT"/>
              </a:rPr>
              <a:t>feature map P </a:t>
            </a:r>
            <a:r>
              <a:rPr b="0" lang="en-US" sz="2300" spc="-1" strike="noStrike">
                <a:solidFill>
                  <a:srgbClr val="404040"/>
                </a:solidFill>
                <a:latin typeface="Tw Cen MT"/>
              </a:rPr>
              <a:t>of our </a:t>
            </a:r>
            <a:r>
              <a:rPr b="1" lang="en-US" sz="2300" spc="-1" strike="noStrike">
                <a:solidFill>
                  <a:srgbClr val="404040"/>
                </a:solidFill>
                <a:latin typeface="Tw Cen MT"/>
              </a:rPr>
              <a:t>generated image Y. </a:t>
            </a:r>
            <a:r>
              <a:rPr b="0" lang="en-US" sz="2300" spc="-1" strike="noStrike">
                <a:solidFill>
                  <a:srgbClr val="404040"/>
                </a:solidFill>
                <a:latin typeface="Tw Cen MT"/>
              </a:rPr>
              <a:t>When this content-loss is minimized, it means that the mixed-image has feature activation in the given layers that are very similar to the activation of the content-image. Depending on which layers we select, this should transfer the contours from the content-image to the mixed-image.</a:t>
            </a:r>
            <a:endParaRPr b="0" lang="en-US" sz="2300" spc="-1" strike="noStrike">
              <a:latin typeface="Arial"/>
            </a:endParaRPr>
          </a:p>
          <a:p>
            <a:pPr>
              <a:lnSpc>
                <a:spcPct val="100000"/>
              </a:lnSpc>
              <a:spcBef>
                <a:spcPts val="1199"/>
              </a:spcBef>
              <a:spcAft>
                <a:spcPts val="201"/>
              </a:spcAft>
            </a:pPr>
            <a:endParaRPr b="0" lang="en-US" sz="2300" spc="-1" strike="noStrike">
              <a:latin typeface="Arial"/>
            </a:endParaRPr>
          </a:p>
          <a:p>
            <a:pPr>
              <a:lnSpc>
                <a:spcPct val="100000"/>
              </a:lnSpc>
              <a:spcBef>
                <a:spcPts val="1199"/>
              </a:spcBef>
              <a:spcAft>
                <a:spcPts val="201"/>
              </a:spcAft>
            </a:pPr>
            <a:endParaRPr b="0" lang="en-US" sz="2300" spc="-1" strike="noStrike">
              <a:latin typeface="Arial"/>
            </a:endParaRPr>
          </a:p>
          <a:p>
            <a:pPr>
              <a:lnSpc>
                <a:spcPct val="100000"/>
              </a:lnSpc>
              <a:spcBef>
                <a:spcPts val="1199"/>
              </a:spcBef>
              <a:spcAft>
                <a:spcPts val="201"/>
              </a:spcAft>
            </a:pPr>
            <a:endParaRPr b="0" lang="en-US" sz="2300" spc="-1" strike="noStrike">
              <a:latin typeface="Arial"/>
            </a:endParaRPr>
          </a:p>
          <a:p>
            <a:pPr>
              <a:lnSpc>
                <a:spcPct val="100000"/>
              </a:lnSpc>
              <a:spcBef>
                <a:spcPts val="1199"/>
              </a:spcBef>
              <a:spcAft>
                <a:spcPts val="201"/>
              </a:spcAft>
            </a:pPr>
            <a:endParaRPr b="0" lang="en-US" sz="2300" spc="-1" strike="noStrike">
              <a:latin typeface="Arial"/>
            </a:endParaRPr>
          </a:p>
        </p:txBody>
      </p:sp>
      <p:sp>
        <p:nvSpPr>
          <p:cNvPr id="116" name="CustomShape 5"/>
          <p:cNvSpPr/>
          <p:nvPr/>
        </p:nvSpPr>
        <p:spPr>
          <a:xfrm>
            <a:off x="0" y="6400800"/>
            <a:ext cx="1218816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117" name="CustomShape 6"/>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rmAutofit/>
          </a:bodyPr>
          <a:p>
            <a:pPr>
              <a:lnSpc>
                <a:spcPct val="100000"/>
              </a:lnSpc>
              <a:spcAft>
                <a:spcPts val="601"/>
              </a:spcAft>
            </a:pPr>
            <a:fld id="{B6FDA9F4-B42A-426D-86DA-953C11C39BE9}"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CustomShape 1"/>
          <p:cNvSpPr/>
          <p:nvPr/>
        </p:nvSpPr>
        <p:spPr>
          <a:xfrm>
            <a:off x="0" y="0"/>
            <a:ext cx="1219140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9" name="CustomShape 2"/>
          <p:cNvSpPr/>
          <p:nvPr/>
        </p:nvSpPr>
        <p:spPr>
          <a:xfrm>
            <a:off x="1036440" y="286560"/>
            <a:ext cx="10057680" cy="1450080"/>
          </a:xfrm>
          <a:prstGeom prst="rect">
            <a:avLst/>
          </a:prstGeom>
          <a:noFill/>
          <a:ln>
            <a:noFill/>
          </a:ln>
        </p:spPr>
        <p:style>
          <a:lnRef idx="0"/>
          <a:fillRef idx="0"/>
          <a:effectRef idx="0"/>
          <a:fontRef idx="minor"/>
        </p:style>
        <p:txBody>
          <a:bodyPr lIns="90000" rIns="90000" tIns="45000" bIns="45000" anchor="b">
            <a:normAutofit/>
          </a:bodyPr>
          <a:p>
            <a:pPr>
              <a:lnSpc>
                <a:spcPct val="80000"/>
              </a:lnSpc>
            </a:pPr>
            <a:r>
              <a:rPr b="0" lang="en-US" sz="5400" spc="-52" strike="noStrike">
                <a:solidFill>
                  <a:srgbClr val="404040"/>
                </a:solidFill>
                <a:latin typeface="Tw Cen MT"/>
              </a:rPr>
              <a:t>Style Loss</a:t>
            </a:r>
            <a:endParaRPr b="0" lang="en-US" sz="5400" spc="-1" strike="noStrike">
              <a:latin typeface="Arial"/>
            </a:endParaRPr>
          </a:p>
        </p:txBody>
      </p:sp>
      <p:sp>
        <p:nvSpPr>
          <p:cNvPr id="120" name="Line 3"/>
          <p:cNvSpPr/>
          <p:nvPr/>
        </p:nvSpPr>
        <p:spPr>
          <a:xfrm>
            <a:off x="1106280" y="1895760"/>
            <a:ext cx="9784080" cy="0"/>
          </a:xfrm>
          <a:prstGeom prst="line">
            <a:avLst/>
          </a:prstGeom>
          <a:ln>
            <a:solidFill>
              <a:schemeClr val="tx1">
                <a:lumMod val="75000"/>
                <a:lumOff val="25000"/>
              </a:schemeClr>
            </a:solidFill>
            <a:round/>
          </a:ln>
        </p:spPr>
        <p:style>
          <a:lnRef idx="1">
            <a:schemeClr val="accent1"/>
          </a:lnRef>
          <a:fillRef idx="0">
            <a:schemeClr val="accent1"/>
          </a:fillRef>
          <a:effectRef idx="0">
            <a:schemeClr val="accent1"/>
          </a:effectRef>
          <a:fontRef idx="minor"/>
        </p:style>
      </p:sp>
      <p:pic>
        <p:nvPicPr>
          <p:cNvPr id="121" name="Picture 5" descr=""/>
          <p:cNvPicPr/>
          <p:nvPr/>
        </p:nvPicPr>
        <p:blipFill>
          <a:blip r:embed="rId1"/>
          <a:stretch/>
        </p:blipFill>
        <p:spPr>
          <a:xfrm>
            <a:off x="1031400" y="3412800"/>
            <a:ext cx="3030840" cy="1151280"/>
          </a:xfrm>
          <a:prstGeom prst="rect">
            <a:avLst/>
          </a:prstGeom>
          <a:ln>
            <a:noFill/>
          </a:ln>
        </p:spPr>
      </p:pic>
      <p:sp>
        <p:nvSpPr>
          <p:cNvPr id="122" name="CustomShape 4"/>
          <p:cNvSpPr/>
          <p:nvPr/>
        </p:nvSpPr>
        <p:spPr>
          <a:xfrm>
            <a:off x="4706640" y="2108160"/>
            <a:ext cx="6387480" cy="3760200"/>
          </a:xfrm>
          <a:prstGeom prst="rect">
            <a:avLst/>
          </a:prstGeom>
          <a:noFill/>
          <a:ln>
            <a:noFill/>
          </a:ln>
        </p:spPr>
        <p:style>
          <a:lnRef idx="0"/>
          <a:fillRef idx="0"/>
          <a:effectRef idx="0"/>
          <a:fontRef idx="minor"/>
        </p:style>
        <p:txBody>
          <a:bodyPr lIns="0" rIns="0" tIns="45000" bIns="45000">
            <a:normAutofit fontScale="78000"/>
          </a:bodyPr>
          <a:p>
            <a:pPr marL="91440" indent="-90720" algn="just">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The loss function for style is quite similar to content loss, except that we </a:t>
            </a:r>
            <a:r>
              <a:rPr b="1" lang="en-US" sz="2300" spc="-1" strike="noStrike">
                <a:solidFill>
                  <a:srgbClr val="404040"/>
                </a:solidFill>
                <a:latin typeface="Tw Cen MT"/>
              </a:rPr>
              <a:t>calculate the Mean Squared Error </a:t>
            </a:r>
            <a:r>
              <a:rPr b="0" lang="en-US" sz="2300" spc="-1" strike="noStrike">
                <a:solidFill>
                  <a:srgbClr val="404040"/>
                </a:solidFill>
                <a:latin typeface="Tw Cen MT"/>
              </a:rPr>
              <a:t>for the </a:t>
            </a:r>
            <a:r>
              <a:rPr b="1" lang="en-US" sz="2300" spc="-1" strike="noStrike">
                <a:solidFill>
                  <a:srgbClr val="404040"/>
                </a:solidFill>
                <a:latin typeface="Tw Cen MT"/>
              </a:rPr>
              <a:t>Gram-matrices</a:t>
            </a:r>
            <a:r>
              <a:rPr b="0" lang="en-US" sz="2300" spc="-1" strike="noStrike">
                <a:solidFill>
                  <a:srgbClr val="404040"/>
                </a:solidFill>
                <a:latin typeface="Tw Cen MT"/>
              </a:rPr>
              <a:t> instead of the raw tensor-outputs from the layers.</a:t>
            </a:r>
            <a:endParaRPr b="0" lang="en-US" sz="2300" spc="-1" strike="noStrike">
              <a:latin typeface="Arial"/>
            </a:endParaRPr>
          </a:p>
          <a:p>
            <a:pPr marL="91440" indent="-90720" algn="just">
              <a:lnSpc>
                <a:spcPct val="110000"/>
              </a:lnSpc>
              <a:spcBef>
                <a:spcPts val="1199"/>
              </a:spcBef>
              <a:spcAft>
                <a:spcPts val="201"/>
              </a:spcAft>
              <a:buClr>
                <a:srgbClr val="e77c29"/>
              </a:buClr>
              <a:buFont typeface="Calibri"/>
              <a:buChar char=" "/>
            </a:pPr>
            <a:r>
              <a:rPr b="0" lang="en-US" sz="2300" spc="-1" strike="noStrike">
                <a:solidFill>
                  <a:srgbClr val="404040"/>
                </a:solidFill>
                <a:latin typeface="Tw Cen MT"/>
              </a:rPr>
              <a:t>As with the content representation, if we had two images whose feature maps at a given layer </a:t>
            </a:r>
            <a:r>
              <a:rPr b="1" lang="en-US" sz="2300" spc="-1" strike="noStrike">
                <a:solidFill>
                  <a:srgbClr val="404040"/>
                </a:solidFill>
                <a:latin typeface="Tw Cen MT"/>
              </a:rPr>
              <a:t>produced the same Gram matrix </a:t>
            </a:r>
            <a:r>
              <a:rPr b="0" lang="en-US" sz="2300" spc="-1" strike="noStrike">
                <a:solidFill>
                  <a:srgbClr val="404040"/>
                </a:solidFill>
                <a:latin typeface="Tw Cen MT"/>
              </a:rPr>
              <a:t>we would expect both images to have the </a:t>
            </a:r>
            <a:r>
              <a:rPr b="1" lang="en-US" sz="2300" spc="-1" strike="noStrike">
                <a:solidFill>
                  <a:srgbClr val="404040"/>
                </a:solidFill>
                <a:latin typeface="Tw Cen MT"/>
              </a:rPr>
              <a:t>same style</a:t>
            </a:r>
            <a:r>
              <a:rPr b="0" lang="en-US" sz="2300" spc="-1" strike="noStrike">
                <a:solidFill>
                  <a:srgbClr val="404040"/>
                </a:solidFill>
                <a:latin typeface="Tw Cen MT"/>
              </a:rPr>
              <a:t>, but not necessarily the same content.</a:t>
            </a:r>
            <a:endParaRPr b="0" lang="en-US" sz="2300" spc="-1" strike="noStrike">
              <a:latin typeface="Arial"/>
            </a:endParaRPr>
          </a:p>
        </p:txBody>
      </p:sp>
      <p:sp>
        <p:nvSpPr>
          <p:cNvPr id="123" name="CustomShape 5"/>
          <p:cNvSpPr/>
          <p:nvPr/>
        </p:nvSpPr>
        <p:spPr>
          <a:xfrm>
            <a:off x="0" y="6400800"/>
            <a:ext cx="12188160" cy="4564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124" name="CustomShape 6"/>
          <p:cNvSpPr/>
          <p:nvPr/>
        </p:nvSpPr>
        <p:spPr>
          <a:xfrm>
            <a:off x="10993680" y="6446880"/>
            <a:ext cx="779400" cy="364320"/>
          </a:xfrm>
          <a:prstGeom prst="rect">
            <a:avLst/>
          </a:prstGeom>
          <a:noFill/>
          <a:ln>
            <a:noFill/>
          </a:ln>
        </p:spPr>
        <p:style>
          <a:lnRef idx="0"/>
          <a:fillRef idx="0"/>
          <a:effectRef idx="0"/>
          <a:fontRef idx="minor"/>
        </p:style>
        <p:txBody>
          <a:bodyPr lIns="90000" rIns="90000" tIns="45000" bIns="45000" anchor="ctr">
            <a:normAutofit/>
          </a:bodyPr>
          <a:p>
            <a:pPr>
              <a:lnSpc>
                <a:spcPct val="100000"/>
              </a:lnSpc>
              <a:spcAft>
                <a:spcPts val="601"/>
              </a:spcAft>
            </a:pPr>
            <a:fld id="{C84AD95A-3B08-45F0-B56B-A0328E2F13A5}" type="slidenum">
              <a:rPr b="0" lang="en-US" sz="900" spc="-1" strike="noStrike">
                <a:solidFill>
                  <a:srgbClr val="ffffff"/>
                </a:solidFill>
                <a:latin typeface="Tw Cen MT"/>
              </a:rPr>
              <a:t>&lt;number&gt;</a:t>
            </a:fld>
            <a:endParaRPr b="0" lang="en-US" sz="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13c24"/>
      </a:dk2>
      <a:lt2>
        <a:srgbClr val="ebedef"/>
      </a:lt2>
      <a:accent1>
        <a:srgbClr val="e77c29"/>
      </a:accent1>
      <a:accent2>
        <a:srgbClr val="b8a014"/>
      </a:accent2>
      <a:accent3>
        <a:srgbClr val="87ae1f"/>
      </a:accent3>
      <a:accent4>
        <a:srgbClr val="47b714"/>
      </a:accent4>
      <a:accent5>
        <a:srgbClr val="21bc32"/>
      </a:accent5>
      <a:accent6>
        <a:srgbClr val="14ba6b"/>
      </a:accent6>
      <a:hlink>
        <a:srgbClr val="488cc2"/>
      </a:hlink>
      <a:folHlink>
        <a:srgbClr val="8787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13c24"/>
      </a:dk2>
      <a:lt2>
        <a:srgbClr val="ebedef"/>
      </a:lt2>
      <a:accent1>
        <a:srgbClr val="e77c29"/>
      </a:accent1>
      <a:accent2>
        <a:srgbClr val="b8a014"/>
      </a:accent2>
      <a:accent3>
        <a:srgbClr val="87ae1f"/>
      </a:accent3>
      <a:accent4>
        <a:srgbClr val="47b714"/>
      </a:accent4>
      <a:accent5>
        <a:srgbClr val="21bc32"/>
      </a:accent5>
      <a:accent6>
        <a:srgbClr val="14ba6b"/>
      </a:accent6>
      <a:hlink>
        <a:srgbClr val="488cc2"/>
      </a:hlink>
      <a:folHlink>
        <a:srgbClr val="87878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139</TotalTime>
  <Application>LibreOffice/6.2.8.2$Linux_X86_64 LibreOffice_project/20$Build-2</Application>
  <Words>1145</Words>
  <Paragraphs>121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2019-12-06T20:30:59Z</dcterms:created>
  <dc:creator>Cosimo Gonnelli</dc:creator>
  <dc:description/>
  <dc:language>en-US</dc:language>
  <cp:lastModifiedBy/>
  <dcterms:modified xsi:type="dcterms:W3CDTF">2019-12-09T14:33:04Z</dcterms:modified>
  <cp:revision>14</cp:revision>
  <dc:subject/>
  <dc:title>Artistic Style Transfer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26</vt:i4>
  </property>
</Properties>
</file>